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0" r:id="rId4"/>
    <p:sldId id="257" r:id="rId5"/>
    <p:sldId id="258" r:id="rId6"/>
    <p:sldId id="272" r:id="rId7"/>
    <p:sldId id="259" r:id="rId8"/>
    <p:sldId id="261" r:id="rId9"/>
    <p:sldId id="260" r:id="rId10"/>
    <p:sldId id="262" r:id="rId11"/>
    <p:sldId id="263" r:id="rId12"/>
    <p:sldId id="264" r:id="rId13"/>
    <p:sldId id="265" r:id="rId14"/>
    <p:sldId id="266" r:id="rId15"/>
    <p:sldId id="267" r:id="rId16"/>
    <p:sldId id="268" r:id="rId17"/>
    <p:sldId id="269" r:id="rId18"/>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00" b="1" i="0">
                <a:solidFill>
                  <a:srgbClr val="FFAB40"/>
                </a:solidFill>
                <a:latin typeface="Tahoma" panose="020B0604030504040204"/>
                <a:cs typeface="Tahoma" panose="020B0604030504040204"/>
              </a:defRPr>
            </a:lvl1pPr>
          </a:lstStyle>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Tahoma" panose="020B0604030504040204"/>
                <a:cs typeface="Tahoma" panose="020B060403050404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Tahoma" panose="020B0604030504040204"/>
                <a:cs typeface="Tahoma" panose="020B0604030504040204"/>
              </a:defRPr>
            </a:lvl1pPr>
          </a:lstStyle>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Tahoma" panose="020B0604030504040204"/>
                <a:cs typeface="Tahoma" panose="020B060403050404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4361"/>
            <a:ext cx="6569709" cy="1481455"/>
          </a:xfrm>
          <a:prstGeom prst="rect">
            <a:avLst/>
          </a:prstGeom>
        </p:spPr>
        <p:txBody>
          <a:bodyPr wrap="square" lIns="0" tIns="0" rIns="0" bIns="0">
            <a:spAutoFit/>
          </a:bodyPr>
          <a:lstStyle>
            <a:lvl1pPr>
              <a:defRPr sz="4800" b="1" i="0">
                <a:solidFill>
                  <a:srgbClr val="FFAB40"/>
                </a:solidFill>
                <a:latin typeface="Tahoma" panose="020B0604030504040204"/>
                <a:cs typeface="Tahoma" panose="020B0604030504040204"/>
              </a:defRPr>
            </a:lvl1pPr>
          </a:lstStyle>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jpe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5434012" y="3996131"/>
            <a:ext cx="7418070" cy="2183765"/>
          </a:xfrm>
          <a:prstGeom prst="rect">
            <a:avLst/>
          </a:prstGeom>
        </p:spPr>
        <p:txBody>
          <a:bodyPr vert="horz" wrap="square" lIns="0" tIns="12700" rIns="0" bIns="0" rtlCol="0">
            <a:spAutoFit/>
          </a:bodyPr>
          <a:lstStyle/>
          <a:p>
            <a:pPr marL="12700" marR="5080" algn="ctr">
              <a:lnSpc>
                <a:spcPct val="100000"/>
              </a:lnSpc>
              <a:spcBef>
                <a:spcPts val="100"/>
              </a:spcBef>
            </a:pPr>
            <a:r>
              <a:rPr sz="4700" spc="-10" dirty="0">
                <a:solidFill>
                  <a:srgbClr val="FFFFFF"/>
                </a:solidFill>
                <a:latin typeface="Verdana" panose="020B0604030504040204"/>
                <a:cs typeface="Verdana" panose="020B0604030504040204"/>
              </a:rPr>
              <a:t>Customer </a:t>
            </a:r>
            <a:r>
              <a:rPr sz="4700" spc="-85" dirty="0">
                <a:solidFill>
                  <a:srgbClr val="FFFFFF"/>
                </a:solidFill>
                <a:latin typeface="Verdana" panose="020B0604030504040204"/>
                <a:cs typeface="Verdana" panose="020B0604030504040204"/>
              </a:rPr>
              <a:t>Segmentation</a:t>
            </a:r>
            <a:r>
              <a:rPr sz="4700" spc="-295" dirty="0">
                <a:solidFill>
                  <a:srgbClr val="FFFFFF"/>
                </a:solidFill>
                <a:latin typeface="Verdana" panose="020B0604030504040204"/>
                <a:cs typeface="Verdana" panose="020B0604030504040204"/>
              </a:rPr>
              <a:t> </a:t>
            </a:r>
            <a:r>
              <a:rPr sz="4700" spc="-90" dirty="0">
                <a:solidFill>
                  <a:srgbClr val="FFFFFF"/>
                </a:solidFill>
                <a:latin typeface="Verdana" panose="020B0604030504040204"/>
                <a:cs typeface="Verdana" panose="020B0604030504040204"/>
              </a:rPr>
              <a:t>Using</a:t>
            </a:r>
            <a:r>
              <a:rPr sz="4700" spc="-295" dirty="0">
                <a:solidFill>
                  <a:srgbClr val="FFFFFF"/>
                </a:solidFill>
                <a:latin typeface="Verdana" panose="020B0604030504040204"/>
                <a:cs typeface="Verdana" panose="020B0604030504040204"/>
              </a:rPr>
              <a:t> </a:t>
            </a:r>
            <a:r>
              <a:rPr sz="4700" spc="-365" dirty="0">
                <a:solidFill>
                  <a:srgbClr val="FFFFFF"/>
                </a:solidFill>
                <a:latin typeface="Verdana" panose="020B0604030504040204"/>
                <a:cs typeface="Verdana" panose="020B0604030504040204"/>
              </a:rPr>
              <a:t>K- </a:t>
            </a:r>
            <a:r>
              <a:rPr sz="4700" spc="-125" dirty="0">
                <a:solidFill>
                  <a:srgbClr val="FFFFFF"/>
                </a:solidFill>
                <a:latin typeface="Verdana" panose="020B0604030504040204"/>
                <a:cs typeface="Verdana" panose="020B0604030504040204"/>
              </a:rPr>
              <a:t>means</a:t>
            </a:r>
            <a:r>
              <a:rPr sz="4700" spc="-265" dirty="0">
                <a:solidFill>
                  <a:srgbClr val="FFFFFF"/>
                </a:solidFill>
                <a:latin typeface="Verdana" panose="020B0604030504040204"/>
                <a:cs typeface="Verdana" panose="020B0604030504040204"/>
              </a:rPr>
              <a:t> </a:t>
            </a:r>
            <a:r>
              <a:rPr sz="4700" spc="-10" dirty="0">
                <a:solidFill>
                  <a:srgbClr val="FFFFFF"/>
                </a:solidFill>
                <a:latin typeface="Verdana" panose="020B0604030504040204"/>
                <a:cs typeface="Verdana" panose="020B0604030504040204"/>
              </a:rPr>
              <a:t>Clustering</a:t>
            </a:r>
            <a:endParaRPr sz="4700">
              <a:latin typeface="Verdana" panose="020B0604030504040204"/>
              <a:cs typeface="Verdana" panose="020B0604030504040204"/>
            </a:endParaRPr>
          </a:p>
        </p:txBody>
      </p:sp>
      <p:sp>
        <p:nvSpPr>
          <p:cNvPr id="4" name="Text Box 3"/>
          <p:cNvSpPr txBox="1"/>
          <p:nvPr/>
        </p:nvSpPr>
        <p:spPr>
          <a:xfrm>
            <a:off x="10921365" y="7638415"/>
            <a:ext cx="6100445" cy="553085"/>
          </a:xfrm>
          <a:prstGeom prst="rect">
            <a:avLst/>
          </a:prstGeom>
          <a:noFill/>
        </p:spPr>
        <p:txBody>
          <a:bodyPr wrap="square" rtlCol="0">
            <a:spAutoFit/>
          </a:bodyPr>
          <a:p>
            <a:r>
              <a:rPr lang="en-IN" altLang="en-US" sz="3000" b="1">
                <a:solidFill>
                  <a:schemeClr val="bg1"/>
                </a:solidFill>
              </a:rPr>
              <a:t>PRESENTED BY GROUP-8</a:t>
            </a:r>
            <a:endParaRPr lang="en-IN" altLang="en-US" sz="30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1955914" y="1115365"/>
            <a:ext cx="9331325" cy="711835"/>
          </a:xfrm>
          <a:prstGeom prst="rect">
            <a:avLst/>
          </a:prstGeom>
        </p:spPr>
        <p:txBody>
          <a:bodyPr vert="horz" wrap="square" lIns="0" tIns="12700" rIns="0" bIns="0" rtlCol="0">
            <a:spAutoFit/>
          </a:bodyPr>
          <a:lstStyle/>
          <a:p>
            <a:pPr marL="12700">
              <a:lnSpc>
                <a:spcPct val="100000"/>
              </a:lnSpc>
              <a:spcBef>
                <a:spcPts val="100"/>
              </a:spcBef>
            </a:pPr>
            <a:r>
              <a:rPr sz="4500" spc="140" dirty="0"/>
              <a:t>Targeted</a:t>
            </a:r>
            <a:r>
              <a:rPr sz="4500" spc="5" dirty="0"/>
              <a:t> </a:t>
            </a:r>
            <a:r>
              <a:rPr sz="4500" spc="170" dirty="0"/>
              <a:t>Marketing</a:t>
            </a:r>
            <a:r>
              <a:rPr sz="4500" spc="10" dirty="0"/>
              <a:t> </a:t>
            </a:r>
            <a:r>
              <a:rPr sz="4500" spc="100" dirty="0"/>
              <a:t>Strategies</a:t>
            </a:r>
            <a:endParaRPr sz="4500"/>
          </a:p>
        </p:txBody>
      </p:sp>
      <p:sp>
        <p:nvSpPr>
          <p:cNvPr id="4" name="object 4"/>
          <p:cNvSpPr txBox="1"/>
          <p:nvPr/>
        </p:nvSpPr>
        <p:spPr>
          <a:xfrm>
            <a:off x="1954961" y="2602204"/>
            <a:ext cx="5307965" cy="2214880"/>
          </a:xfrm>
          <a:prstGeom prst="rect">
            <a:avLst/>
          </a:prstGeom>
        </p:spPr>
        <p:txBody>
          <a:bodyPr vert="horz" wrap="square" lIns="0" tIns="12065" rIns="0" bIns="0" rtlCol="0">
            <a:spAutoFit/>
          </a:bodyPr>
          <a:lstStyle/>
          <a:p>
            <a:pPr marL="12700" marR="5080">
              <a:lnSpc>
                <a:spcPct val="100000"/>
              </a:lnSpc>
              <a:spcBef>
                <a:spcPts val="95"/>
              </a:spcBef>
            </a:pPr>
            <a:r>
              <a:rPr sz="2050" dirty="0">
                <a:solidFill>
                  <a:srgbClr val="FFFFFF"/>
                </a:solidFill>
                <a:latin typeface="Verdana" panose="020B0604030504040204"/>
                <a:cs typeface="Verdana" panose="020B0604030504040204"/>
              </a:rPr>
              <a:t>Leveraging</a:t>
            </a:r>
            <a:r>
              <a:rPr sz="2050" spc="-5"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customer</a:t>
            </a:r>
            <a:r>
              <a:rPr sz="2050" spc="5"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segmentation</a:t>
            </a:r>
            <a:r>
              <a:rPr sz="2050" spc="-5" dirty="0">
                <a:solidFill>
                  <a:srgbClr val="FFFFFF"/>
                </a:solidFill>
                <a:latin typeface="Verdana" panose="020B0604030504040204"/>
                <a:cs typeface="Verdana" panose="020B0604030504040204"/>
              </a:rPr>
              <a:t> </a:t>
            </a:r>
            <a:r>
              <a:rPr sz="2050" spc="-25" dirty="0">
                <a:solidFill>
                  <a:srgbClr val="FFFFFF"/>
                </a:solidFill>
                <a:latin typeface="Verdana" panose="020B0604030504040204"/>
                <a:cs typeface="Verdana" panose="020B0604030504040204"/>
              </a:rPr>
              <a:t>for </a:t>
            </a:r>
            <a:r>
              <a:rPr sz="2050" dirty="0">
                <a:solidFill>
                  <a:srgbClr val="FFFFFF"/>
                </a:solidFill>
                <a:latin typeface="Verdana" panose="020B0604030504040204"/>
                <a:cs typeface="Verdana" panose="020B0604030504040204"/>
              </a:rPr>
              <a:t>targeted</a:t>
            </a:r>
            <a:r>
              <a:rPr sz="2050" spc="-120" dirty="0">
                <a:solidFill>
                  <a:srgbClr val="FFFFFF"/>
                </a:solidFill>
                <a:latin typeface="Verdana" panose="020B0604030504040204"/>
                <a:cs typeface="Verdana" panose="020B0604030504040204"/>
              </a:rPr>
              <a:t> </a:t>
            </a:r>
            <a:r>
              <a:rPr sz="2050" spc="-20" dirty="0">
                <a:solidFill>
                  <a:srgbClr val="FFFFFF"/>
                </a:solidFill>
                <a:latin typeface="Verdana" panose="020B0604030504040204"/>
                <a:cs typeface="Verdana" panose="020B0604030504040204"/>
              </a:rPr>
              <a:t>marketing.</a:t>
            </a:r>
            <a:r>
              <a:rPr sz="2050" spc="-114"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Tailoring</a:t>
            </a:r>
            <a:r>
              <a:rPr sz="2050" spc="-114"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products, promotions,</a:t>
            </a:r>
            <a:r>
              <a:rPr sz="2050" spc="-105" dirty="0">
                <a:solidFill>
                  <a:srgbClr val="FFFFFF"/>
                </a:solidFill>
                <a:latin typeface="Verdana" panose="020B0604030504040204"/>
                <a:cs typeface="Verdana" panose="020B0604030504040204"/>
              </a:rPr>
              <a:t> </a:t>
            </a:r>
            <a:r>
              <a:rPr sz="2050" spc="50" dirty="0">
                <a:solidFill>
                  <a:srgbClr val="FFFFFF"/>
                </a:solidFill>
                <a:latin typeface="Verdana" panose="020B0604030504040204"/>
                <a:cs typeface="Verdana" panose="020B0604030504040204"/>
              </a:rPr>
              <a:t>and</a:t>
            </a:r>
            <a:r>
              <a:rPr sz="2050" spc="-100"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messaging</a:t>
            </a:r>
            <a:r>
              <a:rPr sz="2050" spc="-105"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to</a:t>
            </a:r>
            <a:r>
              <a:rPr sz="2050" spc="-100"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address </a:t>
            </a:r>
            <a:r>
              <a:rPr sz="2050" dirty="0">
                <a:solidFill>
                  <a:srgbClr val="FFFFFF"/>
                </a:solidFill>
                <a:latin typeface="Verdana" panose="020B0604030504040204"/>
                <a:cs typeface="Verdana" panose="020B0604030504040204"/>
              </a:rPr>
              <a:t>the</a:t>
            </a:r>
            <a:r>
              <a:rPr sz="2050" spc="-100"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speciﬁc</a:t>
            </a:r>
            <a:r>
              <a:rPr sz="2050" spc="-95"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needs</a:t>
            </a:r>
            <a:r>
              <a:rPr sz="2050" spc="-95" dirty="0">
                <a:solidFill>
                  <a:srgbClr val="FFFFFF"/>
                </a:solidFill>
                <a:latin typeface="Verdana" panose="020B0604030504040204"/>
                <a:cs typeface="Verdana" panose="020B0604030504040204"/>
              </a:rPr>
              <a:t> </a:t>
            </a:r>
            <a:r>
              <a:rPr sz="2050" spc="50" dirty="0">
                <a:solidFill>
                  <a:srgbClr val="FFFFFF"/>
                </a:solidFill>
                <a:latin typeface="Verdana" panose="020B0604030504040204"/>
                <a:cs typeface="Verdana" panose="020B0604030504040204"/>
              </a:rPr>
              <a:t>and</a:t>
            </a:r>
            <a:r>
              <a:rPr sz="2050" spc="-95"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preferences</a:t>
            </a:r>
            <a:r>
              <a:rPr sz="2050" spc="-95" dirty="0">
                <a:solidFill>
                  <a:srgbClr val="FFFFFF"/>
                </a:solidFill>
                <a:latin typeface="Verdana" panose="020B0604030504040204"/>
                <a:cs typeface="Verdana" panose="020B0604030504040204"/>
              </a:rPr>
              <a:t> </a:t>
            </a:r>
            <a:r>
              <a:rPr sz="2050" spc="-25" dirty="0">
                <a:solidFill>
                  <a:srgbClr val="FFFFFF"/>
                </a:solidFill>
                <a:latin typeface="Verdana" panose="020B0604030504040204"/>
                <a:cs typeface="Verdana" panose="020B0604030504040204"/>
              </a:rPr>
              <a:t>of </a:t>
            </a:r>
            <a:r>
              <a:rPr sz="2050" dirty="0">
                <a:solidFill>
                  <a:srgbClr val="FFFFFF"/>
                </a:solidFill>
                <a:latin typeface="Verdana" panose="020B0604030504040204"/>
                <a:cs typeface="Verdana" panose="020B0604030504040204"/>
              </a:rPr>
              <a:t>each</a:t>
            </a:r>
            <a:r>
              <a:rPr sz="2050" spc="-145" dirty="0">
                <a:solidFill>
                  <a:srgbClr val="FFFFFF"/>
                </a:solidFill>
                <a:latin typeface="Verdana" panose="020B0604030504040204"/>
                <a:cs typeface="Verdana" panose="020B0604030504040204"/>
              </a:rPr>
              <a:t> </a:t>
            </a:r>
            <a:r>
              <a:rPr sz="2050" b="1" spc="85" dirty="0">
                <a:solidFill>
                  <a:srgbClr val="FFFFFF"/>
                </a:solidFill>
                <a:latin typeface="Tahoma" panose="020B0604030504040204"/>
                <a:cs typeface="Tahoma" panose="020B0604030504040204"/>
              </a:rPr>
              <a:t>customer</a:t>
            </a:r>
            <a:r>
              <a:rPr sz="2050" b="1" spc="45" dirty="0">
                <a:solidFill>
                  <a:srgbClr val="FFFFFF"/>
                </a:solidFill>
                <a:latin typeface="Tahoma" panose="020B0604030504040204"/>
                <a:cs typeface="Tahoma" panose="020B0604030504040204"/>
              </a:rPr>
              <a:t> </a:t>
            </a:r>
            <a:r>
              <a:rPr sz="2050" b="1" spc="50" dirty="0">
                <a:solidFill>
                  <a:srgbClr val="FFFFFF"/>
                </a:solidFill>
                <a:latin typeface="Tahoma" panose="020B0604030504040204"/>
                <a:cs typeface="Tahoma" panose="020B0604030504040204"/>
              </a:rPr>
              <a:t>segment</a:t>
            </a:r>
            <a:r>
              <a:rPr sz="2050" spc="50" dirty="0">
                <a:solidFill>
                  <a:srgbClr val="FFFFFF"/>
                </a:solidFill>
                <a:latin typeface="Verdana" panose="020B0604030504040204"/>
                <a:cs typeface="Verdana" panose="020B0604030504040204"/>
              </a:rPr>
              <a:t>.</a:t>
            </a:r>
            <a:r>
              <a:rPr sz="2050" spc="-140" dirty="0">
                <a:solidFill>
                  <a:srgbClr val="FFFFFF"/>
                </a:solidFill>
                <a:latin typeface="Verdana" panose="020B0604030504040204"/>
                <a:cs typeface="Verdana" panose="020B0604030504040204"/>
              </a:rPr>
              <a:t> </a:t>
            </a:r>
            <a:r>
              <a:rPr sz="2050" spc="-35" dirty="0">
                <a:solidFill>
                  <a:srgbClr val="FFFFFF"/>
                </a:solidFill>
                <a:latin typeface="Verdana" panose="020B0604030504040204"/>
                <a:cs typeface="Verdana" panose="020B0604030504040204"/>
              </a:rPr>
              <a:t>This</a:t>
            </a:r>
            <a:r>
              <a:rPr sz="2050" spc="-140"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approach </a:t>
            </a:r>
            <a:r>
              <a:rPr sz="2050" dirty="0">
                <a:solidFill>
                  <a:srgbClr val="FFFFFF"/>
                </a:solidFill>
                <a:latin typeface="Verdana" panose="020B0604030504040204"/>
                <a:cs typeface="Verdana" panose="020B0604030504040204"/>
              </a:rPr>
              <a:t>enhances</a:t>
            </a:r>
            <a:r>
              <a:rPr sz="2050" spc="-60"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customer</a:t>
            </a:r>
            <a:r>
              <a:rPr sz="2050" spc="-60" dirty="0">
                <a:solidFill>
                  <a:srgbClr val="FFFFFF"/>
                </a:solidFill>
                <a:latin typeface="Verdana" panose="020B0604030504040204"/>
                <a:cs typeface="Verdana" panose="020B0604030504040204"/>
              </a:rPr>
              <a:t> </a:t>
            </a:r>
            <a:r>
              <a:rPr sz="2050" spc="55" dirty="0">
                <a:solidFill>
                  <a:srgbClr val="FFFFFF"/>
                </a:solidFill>
                <a:latin typeface="Verdana" panose="020B0604030504040204"/>
                <a:cs typeface="Verdana" panose="020B0604030504040204"/>
              </a:rPr>
              <a:t>engagement</a:t>
            </a:r>
            <a:r>
              <a:rPr sz="2050" spc="-60" dirty="0">
                <a:solidFill>
                  <a:srgbClr val="FFFFFF"/>
                </a:solidFill>
                <a:latin typeface="Verdana" panose="020B0604030504040204"/>
                <a:cs typeface="Verdana" panose="020B0604030504040204"/>
              </a:rPr>
              <a:t> </a:t>
            </a:r>
            <a:r>
              <a:rPr sz="2050" spc="25" dirty="0">
                <a:solidFill>
                  <a:srgbClr val="FFFFFF"/>
                </a:solidFill>
                <a:latin typeface="Verdana" panose="020B0604030504040204"/>
                <a:cs typeface="Verdana" panose="020B0604030504040204"/>
              </a:rPr>
              <a:t>and </a:t>
            </a:r>
            <a:r>
              <a:rPr sz="2050" spc="-40" dirty="0">
                <a:solidFill>
                  <a:srgbClr val="FFFFFF"/>
                </a:solidFill>
                <a:latin typeface="Verdana" panose="020B0604030504040204"/>
                <a:cs typeface="Verdana" panose="020B0604030504040204"/>
              </a:rPr>
              <a:t>drives</a:t>
            </a:r>
            <a:r>
              <a:rPr sz="2050" spc="-90"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higher</a:t>
            </a:r>
            <a:r>
              <a:rPr sz="2050" spc="-85"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conversion</a:t>
            </a:r>
            <a:r>
              <a:rPr sz="2050" spc="-85"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rates.</a:t>
            </a:r>
            <a:endParaRPr sz="2050">
              <a:latin typeface="Verdana" panose="020B0604030504040204"/>
              <a:cs typeface="Verdana" panose="020B0604030504040204"/>
            </a:endParaRPr>
          </a:p>
        </p:txBody>
      </p:sp>
      <p:sp>
        <p:nvSpPr>
          <p:cNvPr id="5" name="object 5"/>
          <p:cNvSpPr/>
          <p:nvPr/>
        </p:nvSpPr>
        <p:spPr>
          <a:xfrm>
            <a:off x="1954326" y="711326"/>
            <a:ext cx="5216525" cy="28575"/>
          </a:xfrm>
          <a:custGeom>
            <a:avLst/>
            <a:gdLst/>
            <a:ahLst/>
            <a:cxnLst/>
            <a:rect l="l" t="t" r="r" b="b"/>
            <a:pathLst>
              <a:path w="5216525" h="28575">
                <a:moveTo>
                  <a:pt x="5216207" y="0"/>
                </a:moveTo>
                <a:lnTo>
                  <a:pt x="0" y="0"/>
                </a:lnTo>
                <a:lnTo>
                  <a:pt x="0" y="28575"/>
                </a:lnTo>
                <a:lnTo>
                  <a:pt x="5216207" y="28575"/>
                </a:lnTo>
                <a:lnTo>
                  <a:pt x="5216207" y="0"/>
                </a:lnTo>
                <a:close/>
              </a:path>
            </a:pathLst>
          </a:custGeom>
          <a:solidFill>
            <a:srgbClr val="FFAB40"/>
          </a:solidFill>
        </p:spPr>
        <p:txBody>
          <a:bodyPr wrap="square" lIns="0" tIns="0" rIns="0" bIns="0" rtlCol="0"/>
          <a:lstStyle/>
          <a:p/>
        </p:txBody>
      </p:sp>
      <p:pic>
        <p:nvPicPr>
          <p:cNvPr id="6" name="object 6"/>
          <p:cNvPicPr/>
          <p:nvPr/>
        </p:nvPicPr>
        <p:blipFill>
          <a:blip r:embed="rId2" cstate="print"/>
          <a:stretch>
            <a:fillRect/>
          </a:stretch>
        </p:blipFill>
        <p:spPr>
          <a:xfrm>
            <a:off x="9876688" y="2638234"/>
            <a:ext cx="6667500" cy="60959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9434944" y="1873186"/>
            <a:ext cx="6569709" cy="1481455"/>
          </a:xfrm>
          <a:prstGeom prst="rect">
            <a:avLst/>
          </a:prstGeom>
        </p:spPr>
        <p:txBody>
          <a:bodyPr vert="horz" wrap="square" lIns="0" tIns="15875" rIns="0" bIns="0" rtlCol="0">
            <a:spAutoFit/>
          </a:bodyPr>
          <a:lstStyle/>
          <a:p>
            <a:pPr marL="12700">
              <a:lnSpc>
                <a:spcPct val="100000"/>
              </a:lnSpc>
              <a:spcBef>
                <a:spcPts val="125"/>
              </a:spcBef>
            </a:pPr>
            <a:r>
              <a:rPr sz="2600" spc="105" dirty="0"/>
              <a:t>Personalized</a:t>
            </a:r>
            <a:r>
              <a:rPr sz="2600" spc="25" dirty="0"/>
              <a:t> </a:t>
            </a:r>
            <a:r>
              <a:rPr sz="2600" spc="125" dirty="0"/>
              <a:t>Customer</a:t>
            </a:r>
            <a:r>
              <a:rPr sz="2600" spc="30" dirty="0"/>
              <a:t> </a:t>
            </a:r>
            <a:r>
              <a:rPr sz="2600" spc="100" dirty="0"/>
              <a:t>Experiences</a:t>
            </a:r>
            <a:endParaRPr sz="2600"/>
          </a:p>
        </p:txBody>
      </p:sp>
      <p:sp>
        <p:nvSpPr>
          <p:cNvPr id="4" name="object 4"/>
          <p:cNvSpPr txBox="1"/>
          <p:nvPr/>
        </p:nvSpPr>
        <p:spPr>
          <a:xfrm>
            <a:off x="9130296" y="3423932"/>
            <a:ext cx="1212850" cy="304165"/>
          </a:xfrm>
          <a:prstGeom prst="rect">
            <a:avLst/>
          </a:prstGeom>
        </p:spPr>
        <p:txBody>
          <a:bodyPr vert="horz" wrap="square" lIns="0" tIns="15875" rIns="0" bIns="0" rtlCol="0">
            <a:spAutoFit/>
          </a:bodyPr>
          <a:lstStyle/>
          <a:p>
            <a:pPr marL="12700">
              <a:lnSpc>
                <a:spcPct val="100000"/>
              </a:lnSpc>
              <a:spcBef>
                <a:spcPts val="125"/>
              </a:spcBef>
            </a:pPr>
            <a:r>
              <a:rPr sz="1800" spc="-10" dirty="0">
                <a:solidFill>
                  <a:srgbClr val="FFFFFF"/>
                </a:solidFill>
                <a:latin typeface="Verdana" panose="020B0604030504040204"/>
                <a:cs typeface="Verdana" panose="020B0604030504040204"/>
              </a:rPr>
              <a:t>Delivering</a:t>
            </a:r>
            <a:endParaRPr sz="1800">
              <a:latin typeface="Verdana" panose="020B0604030504040204"/>
              <a:cs typeface="Verdana" panose="020B0604030504040204"/>
            </a:endParaRPr>
          </a:p>
        </p:txBody>
      </p:sp>
      <p:sp>
        <p:nvSpPr>
          <p:cNvPr id="5" name="object 5"/>
          <p:cNvSpPr txBox="1"/>
          <p:nvPr/>
        </p:nvSpPr>
        <p:spPr>
          <a:xfrm>
            <a:off x="10441373" y="3423932"/>
            <a:ext cx="6118225" cy="292735"/>
          </a:xfrm>
          <a:prstGeom prst="rect">
            <a:avLst/>
          </a:prstGeom>
        </p:spPr>
        <p:txBody>
          <a:bodyPr vert="horz" wrap="square" lIns="0" tIns="15875" rIns="0" bIns="0" rtlCol="0">
            <a:spAutoFit/>
          </a:bodyPr>
          <a:lstStyle/>
          <a:p>
            <a:pPr marL="12700">
              <a:lnSpc>
                <a:spcPct val="100000"/>
              </a:lnSpc>
              <a:spcBef>
                <a:spcPts val="125"/>
              </a:spcBef>
              <a:tabLst>
                <a:tab pos="1768475" algn="l"/>
                <a:tab pos="3433445" algn="l"/>
                <a:tab pos="4413250" algn="l"/>
                <a:tab pos="4991735" algn="l"/>
              </a:tabLst>
            </a:pPr>
            <a:r>
              <a:rPr sz="1800" spc="-10" dirty="0">
                <a:solidFill>
                  <a:srgbClr val="FFFFFF"/>
                </a:solidFill>
                <a:latin typeface="Verdana" panose="020B0604030504040204"/>
                <a:cs typeface="Verdana" panose="020B0604030504040204"/>
              </a:rPr>
              <a:t>personalized</a:t>
            </a:r>
            <a:r>
              <a:rPr lang="en-IN" altLang="" sz="1800" spc="-10" dirty="0">
                <a:solidFill>
                  <a:srgbClr val="FFFFFF"/>
                </a:solidFill>
                <a:latin typeface="Verdana" panose="020B0604030504040204"/>
                <a:cs typeface="Verdana" panose="020B0604030504040204"/>
              </a:rPr>
              <a:t> </a:t>
            </a:r>
            <a:r>
              <a:rPr sz="1800" spc="-10" dirty="0">
                <a:solidFill>
                  <a:srgbClr val="FFFFFF"/>
                </a:solidFill>
                <a:latin typeface="Verdana" panose="020B0604030504040204"/>
                <a:cs typeface="Verdana" panose="020B0604030504040204"/>
              </a:rPr>
              <a:t>experiences</a:t>
            </a:r>
            <a:r>
              <a:rPr lang="en-IN" altLang="" sz="1800" spc="-10" dirty="0">
                <a:solidFill>
                  <a:srgbClr val="FFFFFF"/>
                </a:solidFill>
                <a:latin typeface="Verdana" panose="020B0604030504040204"/>
                <a:cs typeface="Verdana" panose="020B0604030504040204"/>
              </a:rPr>
              <a:t> </a:t>
            </a:r>
            <a:r>
              <a:rPr sz="1800" spc="-10" dirty="0">
                <a:solidFill>
                  <a:srgbClr val="FFFFFF"/>
                </a:solidFill>
                <a:latin typeface="Verdana" panose="020B0604030504040204"/>
                <a:cs typeface="Verdana" panose="020B0604030504040204"/>
              </a:rPr>
              <a:t>based</a:t>
            </a:r>
            <a:r>
              <a:rPr lang="en-IN" altLang="" sz="1800" spc="-10" dirty="0">
                <a:solidFill>
                  <a:srgbClr val="FFFFFF"/>
                </a:solidFill>
                <a:latin typeface="Verdana" panose="020B0604030504040204"/>
                <a:cs typeface="Verdana" panose="020B0604030504040204"/>
              </a:rPr>
              <a:t> </a:t>
            </a:r>
            <a:r>
              <a:rPr sz="1800" spc="45" dirty="0">
                <a:solidFill>
                  <a:srgbClr val="FFFFFF"/>
                </a:solidFill>
                <a:latin typeface="Verdana" panose="020B0604030504040204"/>
                <a:cs typeface="Verdana" panose="020B0604030504040204"/>
              </a:rPr>
              <a:t>on</a:t>
            </a:r>
            <a:r>
              <a:rPr lang="en-IN" altLang="" sz="1800" spc="45" dirty="0">
                <a:solidFill>
                  <a:srgbClr val="FFFFFF"/>
                </a:solidFill>
                <a:latin typeface="Verdana" panose="020B0604030504040204"/>
                <a:cs typeface="Verdana" panose="020B0604030504040204"/>
              </a:rPr>
              <a:t> </a:t>
            </a:r>
            <a:r>
              <a:rPr sz="1800" spc="-10" dirty="0">
                <a:solidFill>
                  <a:srgbClr val="FFFFFF"/>
                </a:solidFill>
                <a:latin typeface="Verdana" panose="020B0604030504040204"/>
                <a:cs typeface="Verdana" panose="020B0604030504040204"/>
              </a:rPr>
              <a:t>customer</a:t>
            </a:r>
            <a:endParaRPr sz="1800">
              <a:latin typeface="Verdana" panose="020B0604030504040204"/>
              <a:cs typeface="Verdana" panose="020B0604030504040204"/>
            </a:endParaRPr>
          </a:p>
        </p:txBody>
      </p:sp>
      <p:sp>
        <p:nvSpPr>
          <p:cNvPr id="6" name="object 6"/>
          <p:cNvSpPr txBox="1"/>
          <p:nvPr/>
        </p:nvSpPr>
        <p:spPr>
          <a:xfrm>
            <a:off x="9130296" y="3709682"/>
            <a:ext cx="7581900" cy="852170"/>
          </a:xfrm>
          <a:prstGeom prst="rect">
            <a:avLst/>
          </a:prstGeom>
        </p:spPr>
        <p:txBody>
          <a:bodyPr vert="horz" wrap="square" lIns="0" tIns="13970" rIns="0" bIns="0" rtlCol="0">
            <a:spAutoFit/>
          </a:bodyPr>
          <a:lstStyle/>
          <a:p>
            <a:pPr marL="12700" marR="5080" algn="just">
              <a:lnSpc>
                <a:spcPct val="101000"/>
              </a:lnSpc>
              <a:spcBef>
                <a:spcPts val="110"/>
              </a:spcBef>
            </a:pPr>
            <a:r>
              <a:rPr sz="1800" dirty="0">
                <a:solidFill>
                  <a:srgbClr val="FFFFFF"/>
                </a:solidFill>
                <a:latin typeface="Verdana" panose="020B0604030504040204"/>
                <a:cs typeface="Verdana" panose="020B0604030504040204"/>
              </a:rPr>
              <a:t>segments.Customizing</a:t>
            </a:r>
            <a:r>
              <a:rPr lang="en-IN" altLang="" sz="1800" dirty="0">
                <a:solidFill>
                  <a:srgbClr val="FFFFFF"/>
                </a:solidFill>
                <a:latin typeface="Verdana" panose="020B0604030504040204"/>
                <a:cs typeface="Verdana" panose="020B0604030504040204"/>
              </a:rPr>
              <a:t>   </a:t>
            </a:r>
            <a:r>
              <a:rPr sz="1800" dirty="0">
                <a:solidFill>
                  <a:srgbClr val="FFFFFF"/>
                </a:solidFill>
                <a:latin typeface="Verdana" panose="020B0604030504040204"/>
                <a:cs typeface="Verdana" panose="020B0604030504040204"/>
              </a:rPr>
              <a:t>communication,</a:t>
            </a:r>
            <a:r>
              <a:rPr lang="en-IN" altLang="" sz="1800" dirty="0">
                <a:solidFill>
                  <a:srgbClr val="FFFFFF"/>
                </a:solidFill>
                <a:latin typeface="Verdana" panose="020B0604030504040204"/>
                <a:cs typeface="Verdana" panose="020B0604030504040204"/>
              </a:rPr>
              <a:t>   </a:t>
            </a:r>
            <a:r>
              <a:rPr sz="1800" spc="45" dirty="0">
                <a:solidFill>
                  <a:srgbClr val="FFFFFF"/>
                </a:solidFill>
                <a:latin typeface="Verdana" panose="020B0604030504040204"/>
                <a:cs typeface="Verdana" panose="020B0604030504040204"/>
              </a:rPr>
              <a:t>product </a:t>
            </a:r>
            <a:r>
              <a:rPr sz="1800" dirty="0">
                <a:solidFill>
                  <a:srgbClr val="FFFFFF"/>
                </a:solidFill>
                <a:latin typeface="Verdana" panose="020B0604030504040204"/>
                <a:cs typeface="Verdana" panose="020B0604030504040204"/>
              </a:rPr>
              <a:t>recommendations,</a:t>
            </a:r>
            <a:r>
              <a:rPr sz="1800" spc="155" dirty="0">
                <a:solidFill>
                  <a:srgbClr val="FFFFFF"/>
                </a:solidFill>
                <a:latin typeface="Verdana" panose="020B0604030504040204"/>
                <a:cs typeface="Verdana" panose="020B0604030504040204"/>
              </a:rPr>
              <a:t> </a:t>
            </a:r>
            <a:r>
              <a:rPr sz="1800" spc="60" dirty="0">
                <a:solidFill>
                  <a:srgbClr val="FFFFFF"/>
                </a:solidFill>
                <a:latin typeface="Verdana" panose="020B0604030504040204"/>
                <a:cs typeface="Verdana" panose="020B0604030504040204"/>
              </a:rPr>
              <a:t>and</a:t>
            </a:r>
            <a:r>
              <a:rPr sz="1800" spc="155" dirty="0">
                <a:solidFill>
                  <a:srgbClr val="FFFFFF"/>
                </a:solidFill>
                <a:latin typeface="Verdana" panose="020B0604030504040204"/>
                <a:cs typeface="Verdana" panose="020B0604030504040204"/>
              </a:rPr>
              <a:t> </a:t>
            </a:r>
            <a:r>
              <a:rPr sz="1800" dirty="0">
                <a:solidFill>
                  <a:srgbClr val="FFFFFF"/>
                </a:solidFill>
                <a:latin typeface="Verdana" panose="020B0604030504040204"/>
                <a:cs typeface="Verdana" panose="020B0604030504040204"/>
              </a:rPr>
              <a:t>interactions</a:t>
            </a:r>
            <a:r>
              <a:rPr sz="1800" spc="160" dirty="0">
                <a:solidFill>
                  <a:srgbClr val="FFFFFF"/>
                </a:solidFill>
                <a:latin typeface="Verdana" panose="020B0604030504040204"/>
                <a:cs typeface="Verdana" panose="020B0604030504040204"/>
              </a:rPr>
              <a:t> </a:t>
            </a:r>
            <a:r>
              <a:rPr sz="1800" dirty="0">
                <a:solidFill>
                  <a:srgbClr val="FFFFFF"/>
                </a:solidFill>
                <a:latin typeface="Verdana" panose="020B0604030504040204"/>
                <a:cs typeface="Verdana" panose="020B0604030504040204"/>
              </a:rPr>
              <a:t>to</a:t>
            </a:r>
            <a:r>
              <a:rPr sz="1800" spc="155" dirty="0">
                <a:solidFill>
                  <a:srgbClr val="FFFFFF"/>
                </a:solidFill>
                <a:latin typeface="Verdana" panose="020B0604030504040204"/>
                <a:cs typeface="Verdana" panose="020B0604030504040204"/>
              </a:rPr>
              <a:t> </a:t>
            </a:r>
            <a:r>
              <a:rPr sz="1800" dirty="0">
                <a:solidFill>
                  <a:srgbClr val="FFFFFF"/>
                </a:solidFill>
                <a:latin typeface="Verdana" panose="020B0604030504040204"/>
                <a:cs typeface="Verdana" panose="020B0604030504040204"/>
              </a:rPr>
              <a:t>create</a:t>
            </a:r>
            <a:r>
              <a:rPr sz="1800" spc="155" dirty="0">
                <a:solidFill>
                  <a:srgbClr val="FFFFFF"/>
                </a:solidFill>
                <a:latin typeface="Verdana" panose="020B0604030504040204"/>
                <a:cs typeface="Verdana" panose="020B0604030504040204"/>
              </a:rPr>
              <a:t> </a:t>
            </a:r>
            <a:r>
              <a:rPr sz="1800" dirty="0">
                <a:solidFill>
                  <a:srgbClr val="FFFFFF"/>
                </a:solidFill>
                <a:latin typeface="Verdana" panose="020B0604030504040204"/>
                <a:cs typeface="Verdana" panose="020B0604030504040204"/>
              </a:rPr>
              <a:t>a</a:t>
            </a:r>
            <a:r>
              <a:rPr sz="1800" spc="160" dirty="0">
                <a:solidFill>
                  <a:srgbClr val="FFFFFF"/>
                </a:solidFill>
                <a:latin typeface="Verdana" panose="020B0604030504040204"/>
                <a:cs typeface="Verdana" panose="020B0604030504040204"/>
              </a:rPr>
              <a:t> </a:t>
            </a:r>
            <a:r>
              <a:rPr sz="1800" b="1" spc="90" dirty="0">
                <a:solidFill>
                  <a:srgbClr val="FFFFFF"/>
                </a:solidFill>
                <a:latin typeface="Tahoma" panose="020B0604030504040204"/>
                <a:cs typeface="Tahoma" panose="020B0604030504040204"/>
              </a:rPr>
              <a:t>unique</a:t>
            </a:r>
            <a:r>
              <a:rPr sz="1800" b="1" spc="325" dirty="0">
                <a:solidFill>
                  <a:srgbClr val="FFFFFF"/>
                </a:solidFill>
                <a:latin typeface="Tahoma" panose="020B0604030504040204"/>
                <a:cs typeface="Tahoma" panose="020B0604030504040204"/>
              </a:rPr>
              <a:t> </a:t>
            </a:r>
            <a:r>
              <a:rPr sz="1800" b="1" spc="50" dirty="0">
                <a:solidFill>
                  <a:srgbClr val="FFFFFF"/>
                </a:solidFill>
                <a:latin typeface="Tahoma" panose="020B0604030504040204"/>
                <a:cs typeface="Tahoma" panose="020B0604030504040204"/>
              </a:rPr>
              <a:t>journey </a:t>
            </a:r>
            <a:r>
              <a:rPr sz="1800" spc="-10" dirty="0">
                <a:solidFill>
                  <a:srgbClr val="FFFFFF"/>
                </a:solidFill>
                <a:latin typeface="Verdana" panose="020B0604030504040204"/>
                <a:cs typeface="Verdana" panose="020B0604030504040204"/>
              </a:rPr>
              <a:t>for</a:t>
            </a:r>
            <a:r>
              <a:rPr sz="1800" spc="-65" dirty="0">
                <a:solidFill>
                  <a:srgbClr val="FFFFFF"/>
                </a:solidFill>
                <a:latin typeface="Verdana" panose="020B0604030504040204"/>
                <a:cs typeface="Verdana" panose="020B0604030504040204"/>
              </a:rPr>
              <a:t> </a:t>
            </a:r>
            <a:r>
              <a:rPr sz="1800" dirty="0">
                <a:solidFill>
                  <a:srgbClr val="FFFFFF"/>
                </a:solidFill>
                <a:latin typeface="Verdana" panose="020B0604030504040204"/>
                <a:cs typeface="Verdana" panose="020B0604030504040204"/>
              </a:rPr>
              <a:t>each</a:t>
            </a:r>
            <a:r>
              <a:rPr sz="1800" spc="-65" dirty="0">
                <a:solidFill>
                  <a:srgbClr val="FFFFFF"/>
                </a:solidFill>
                <a:latin typeface="Verdana" panose="020B0604030504040204"/>
                <a:cs typeface="Verdana" panose="020B0604030504040204"/>
              </a:rPr>
              <a:t> </a:t>
            </a:r>
            <a:r>
              <a:rPr sz="1800" dirty="0">
                <a:solidFill>
                  <a:srgbClr val="FFFFFF"/>
                </a:solidFill>
                <a:latin typeface="Verdana" panose="020B0604030504040204"/>
                <a:cs typeface="Verdana" panose="020B0604030504040204"/>
              </a:rPr>
              <a:t>segment.</a:t>
            </a:r>
            <a:r>
              <a:rPr sz="1800" spc="-60" dirty="0">
                <a:solidFill>
                  <a:srgbClr val="FFFFFF"/>
                </a:solidFill>
                <a:latin typeface="Verdana" panose="020B0604030504040204"/>
                <a:cs typeface="Verdana" panose="020B0604030504040204"/>
              </a:rPr>
              <a:t> </a:t>
            </a:r>
            <a:r>
              <a:rPr sz="1800" spc="-20" dirty="0">
                <a:solidFill>
                  <a:srgbClr val="FFFFFF"/>
                </a:solidFill>
                <a:latin typeface="Verdana" panose="020B0604030504040204"/>
                <a:cs typeface="Verdana" panose="020B0604030504040204"/>
              </a:rPr>
              <a:t>This</a:t>
            </a:r>
            <a:r>
              <a:rPr sz="1800" spc="-65" dirty="0">
                <a:solidFill>
                  <a:srgbClr val="FFFFFF"/>
                </a:solidFill>
                <a:latin typeface="Verdana" panose="020B0604030504040204"/>
                <a:cs typeface="Verdana" panose="020B0604030504040204"/>
              </a:rPr>
              <a:t> </a:t>
            </a:r>
            <a:r>
              <a:rPr sz="1800" spc="-25" dirty="0">
                <a:solidFill>
                  <a:srgbClr val="FFFFFF"/>
                </a:solidFill>
                <a:latin typeface="Verdana" panose="020B0604030504040204"/>
                <a:cs typeface="Verdana" panose="020B0604030504040204"/>
              </a:rPr>
              <a:t>fosters</a:t>
            </a:r>
            <a:r>
              <a:rPr sz="1800" spc="-65" dirty="0">
                <a:solidFill>
                  <a:srgbClr val="FFFFFF"/>
                </a:solidFill>
                <a:latin typeface="Verdana" panose="020B0604030504040204"/>
                <a:cs typeface="Verdana" panose="020B0604030504040204"/>
              </a:rPr>
              <a:t> </a:t>
            </a:r>
            <a:r>
              <a:rPr sz="1800" dirty="0">
                <a:solidFill>
                  <a:srgbClr val="FFFFFF"/>
                </a:solidFill>
                <a:latin typeface="Verdana" panose="020B0604030504040204"/>
                <a:cs typeface="Verdana" panose="020B0604030504040204"/>
              </a:rPr>
              <a:t>customer</a:t>
            </a:r>
            <a:r>
              <a:rPr sz="1800" spc="-65" dirty="0">
                <a:solidFill>
                  <a:srgbClr val="FFFFFF"/>
                </a:solidFill>
                <a:latin typeface="Verdana" panose="020B0604030504040204"/>
                <a:cs typeface="Verdana" panose="020B0604030504040204"/>
              </a:rPr>
              <a:t> </a:t>
            </a:r>
            <a:r>
              <a:rPr sz="1800" spc="-35" dirty="0">
                <a:solidFill>
                  <a:srgbClr val="FFFFFF"/>
                </a:solidFill>
                <a:latin typeface="Verdana" panose="020B0604030504040204"/>
                <a:cs typeface="Verdana" panose="020B0604030504040204"/>
              </a:rPr>
              <a:t>loyalty</a:t>
            </a:r>
            <a:r>
              <a:rPr sz="1800" spc="-65" dirty="0">
                <a:solidFill>
                  <a:srgbClr val="FFFFFF"/>
                </a:solidFill>
                <a:latin typeface="Verdana" panose="020B0604030504040204"/>
                <a:cs typeface="Verdana" panose="020B0604030504040204"/>
              </a:rPr>
              <a:t> </a:t>
            </a:r>
            <a:r>
              <a:rPr sz="1800" spc="60" dirty="0">
                <a:solidFill>
                  <a:srgbClr val="FFFFFF"/>
                </a:solidFill>
                <a:latin typeface="Verdana" panose="020B0604030504040204"/>
                <a:cs typeface="Verdana" panose="020B0604030504040204"/>
              </a:rPr>
              <a:t>and</a:t>
            </a:r>
            <a:r>
              <a:rPr sz="1800" spc="-65" dirty="0">
                <a:solidFill>
                  <a:srgbClr val="FFFFFF"/>
                </a:solidFill>
                <a:latin typeface="Verdana" panose="020B0604030504040204"/>
                <a:cs typeface="Verdana" panose="020B0604030504040204"/>
              </a:rPr>
              <a:t> </a:t>
            </a:r>
            <a:r>
              <a:rPr sz="1800" spc="-10" dirty="0">
                <a:solidFill>
                  <a:srgbClr val="FFFFFF"/>
                </a:solidFill>
                <a:latin typeface="Verdana" panose="020B0604030504040204"/>
                <a:cs typeface="Verdana" panose="020B0604030504040204"/>
              </a:rPr>
              <a:t>satisfaction.</a:t>
            </a:r>
            <a:endParaRPr sz="1800">
              <a:latin typeface="Verdana" panose="020B0604030504040204"/>
              <a:cs typeface="Verdana" panose="020B0604030504040204"/>
            </a:endParaRPr>
          </a:p>
        </p:txBody>
      </p:sp>
      <p:pic>
        <p:nvPicPr>
          <p:cNvPr id="8" name="Content Placeholder 7"/>
          <p:cNvPicPr>
            <a:picLocks noChangeAspect="1"/>
          </p:cNvPicPr>
          <p:nvPr>
            <p:ph sz="half" idx="2"/>
          </p:nvPr>
        </p:nvPicPr>
        <p:blipFill>
          <a:blip r:embed="rId2"/>
          <a:stretch>
            <a:fillRect/>
          </a:stretch>
        </p:blipFill>
        <p:spPr>
          <a:xfrm>
            <a:off x="615950" y="3016250"/>
            <a:ext cx="6854190" cy="67976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3"/>
          </a:xfrm>
          <a:prstGeom prst="rect">
            <a:avLst/>
          </a:prstGeom>
        </p:spPr>
      </p:pic>
      <p:sp>
        <p:nvSpPr>
          <p:cNvPr id="3" name="object 3"/>
          <p:cNvSpPr txBox="1">
            <a:spLocks noGrp="1"/>
          </p:cNvSpPr>
          <p:nvPr>
            <p:ph type="title"/>
          </p:nvPr>
        </p:nvSpPr>
        <p:spPr>
          <a:prstGeom prst="rect">
            <a:avLst/>
          </a:prstGeom>
        </p:spPr>
        <p:txBody>
          <a:bodyPr vert="horz" wrap="square" lIns="0" tIns="33020" rIns="0" bIns="0" rtlCol="0">
            <a:spAutoFit/>
          </a:bodyPr>
          <a:lstStyle/>
          <a:p>
            <a:pPr marL="12700" marR="5080">
              <a:lnSpc>
                <a:spcPts val="5700"/>
              </a:lnSpc>
              <a:spcBef>
                <a:spcPts val="260"/>
              </a:spcBef>
            </a:pPr>
            <a:r>
              <a:rPr spc="170" dirty="0"/>
              <a:t>Measuring</a:t>
            </a:r>
            <a:r>
              <a:rPr spc="15" dirty="0"/>
              <a:t> </a:t>
            </a:r>
            <a:r>
              <a:rPr spc="225" dirty="0"/>
              <a:t>Segment </a:t>
            </a:r>
            <a:r>
              <a:rPr spc="190" dirty="0"/>
              <a:t>Performance</a:t>
            </a:r>
            <a:endParaRPr spc="190" dirty="0"/>
          </a:p>
        </p:txBody>
      </p:sp>
      <p:sp>
        <p:nvSpPr>
          <p:cNvPr id="4" name="object 4"/>
          <p:cNvSpPr txBox="1"/>
          <p:nvPr/>
        </p:nvSpPr>
        <p:spPr>
          <a:xfrm>
            <a:off x="1954974" y="3240595"/>
            <a:ext cx="6408420" cy="2771140"/>
          </a:xfrm>
          <a:prstGeom prst="rect">
            <a:avLst/>
          </a:prstGeom>
        </p:spPr>
        <p:txBody>
          <a:bodyPr vert="horz" wrap="square" lIns="0" tIns="12065" rIns="0" bIns="0" rtlCol="0">
            <a:spAutoFit/>
          </a:bodyPr>
          <a:lstStyle/>
          <a:p>
            <a:pPr marL="12700" marR="5080">
              <a:lnSpc>
                <a:spcPct val="101000"/>
              </a:lnSpc>
              <a:spcBef>
                <a:spcPts val="95"/>
              </a:spcBef>
            </a:pPr>
            <a:r>
              <a:rPr sz="2550" dirty="0">
                <a:solidFill>
                  <a:srgbClr val="FFFFFF"/>
                </a:solidFill>
                <a:latin typeface="Verdana" panose="020B0604030504040204"/>
                <a:cs typeface="Verdana" panose="020B0604030504040204"/>
              </a:rPr>
              <a:t>Evaluating</a:t>
            </a:r>
            <a:r>
              <a:rPr sz="2550" spc="-5" dirty="0">
                <a:solidFill>
                  <a:srgbClr val="FFFFFF"/>
                </a:solidFill>
                <a:latin typeface="Verdana" panose="020B0604030504040204"/>
                <a:cs typeface="Verdana" panose="020B0604030504040204"/>
              </a:rPr>
              <a:t> </a:t>
            </a:r>
            <a:r>
              <a:rPr sz="2550" spc="55" dirty="0">
                <a:solidFill>
                  <a:srgbClr val="FFFFFF"/>
                </a:solidFill>
                <a:latin typeface="Verdana" panose="020B0604030504040204"/>
                <a:cs typeface="Verdana" panose="020B0604030504040204"/>
              </a:rPr>
              <a:t>the</a:t>
            </a:r>
            <a:r>
              <a:rPr sz="2550" dirty="0">
                <a:solidFill>
                  <a:srgbClr val="FFFFFF"/>
                </a:solidFill>
                <a:latin typeface="Verdana" panose="020B0604030504040204"/>
                <a:cs typeface="Verdana" panose="020B0604030504040204"/>
              </a:rPr>
              <a:t> performance </a:t>
            </a:r>
            <a:r>
              <a:rPr sz="2550" spc="-25" dirty="0">
                <a:solidFill>
                  <a:srgbClr val="FFFFFF"/>
                </a:solidFill>
                <a:latin typeface="Verdana" panose="020B0604030504040204"/>
                <a:cs typeface="Verdana" panose="020B0604030504040204"/>
              </a:rPr>
              <a:t>of </a:t>
            </a:r>
            <a:r>
              <a:rPr sz="2550" spc="45" dirty="0">
                <a:solidFill>
                  <a:srgbClr val="FFFFFF"/>
                </a:solidFill>
                <a:latin typeface="Verdana" panose="020B0604030504040204"/>
                <a:cs typeface="Verdana" panose="020B0604030504040204"/>
              </a:rPr>
              <a:t>customer</a:t>
            </a:r>
            <a:r>
              <a:rPr sz="2550" spc="-75" dirty="0">
                <a:solidFill>
                  <a:srgbClr val="FFFFFF"/>
                </a:solidFill>
                <a:latin typeface="Verdana" panose="020B0604030504040204"/>
                <a:cs typeface="Verdana" panose="020B0604030504040204"/>
              </a:rPr>
              <a:t> </a:t>
            </a:r>
            <a:r>
              <a:rPr sz="2550" dirty="0">
                <a:solidFill>
                  <a:srgbClr val="FFFFFF"/>
                </a:solidFill>
                <a:latin typeface="Verdana" panose="020B0604030504040204"/>
                <a:cs typeface="Verdana" panose="020B0604030504040204"/>
              </a:rPr>
              <a:t>segments.</a:t>
            </a:r>
            <a:r>
              <a:rPr sz="2550" spc="-70" dirty="0">
                <a:solidFill>
                  <a:srgbClr val="FFFFFF"/>
                </a:solidFill>
                <a:latin typeface="Verdana" panose="020B0604030504040204"/>
                <a:cs typeface="Verdana" panose="020B0604030504040204"/>
              </a:rPr>
              <a:t> </a:t>
            </a:r>
            <a:r>
              <a:rPr sz="2550" dirty="0">
                <a:solidFill>
                  <a:srgbClr val="FFFFFF"/>
                </a:solidFill>
                <a:latin typeface="Verdana" panose="020B0604030504040204"/>
                <a:cs typeface="Verdana" panose="020B0604030504040204"/>
              </a:rPr>
              <a:t>Utilizing</a:t>
            </a:r>
            <a:r>
              <a:rPr sz="2550" spc="-75" dirty="0">
                <a:solidFill>
                  <a:srgbClr val="FFFFFF"/>
                </a:solidFill>
                <a:latin typeface="Verdana" panose="020B0604030504040204"/>
                <a:cs typeface="Verdana" panose="020B0604030504040204"/>
              </a:rPr>
              <a:t> </a:t>
            </a:r>
            <a:r>
              <a:rPr sz="2550" b="1" spc="105" dirty="0">
                <a:solidFill>
                  <a:srgbClr val="FFFFFF"/>
                </a:solidFill>
                <a:latin typeface="Tahoma" panose="020B0604030504040204"/>
                <a:cs typeface="Tahoma" panose="020B0604030504040204"/>
              </a:rPr>
              <a:t>metrics </a:t>
            </a:r>
            <a:r>
              <a:rPr sz="2550" spc="55" dirty="0">
                <a:solidFill>
                  <a:srgbClr val="FFFFFF"/>
                </a:solidFill>
                <a:latin typeface="Verdana" panose="020B0604030504040204"/>
                <a:cs typeface="Verdana" panose="020B0604030504040204"/>
              </a:rPr>
              <a:t>such</a:t>
            </a:r>
            <a:r>
              <a:rPr sz="2550" spc="-150" dirty="0">
                <a:solidFill>
                  <a:srgbClr val="FFFFFF"/>
                </a:solidFill>
                <a:latin typeface="Verdana" panose="020B0604030504040204"/>
                <a:cs typeface="Verdana" panose="020B0604030504040204"/>
              </a:rPr>
              <a:t> </a:t>
            </a:r>
            <a:r>
              <a:rPr sz="2550" spc="-65" dirty="0">
                <a:solidFill>
                  <a:srgbClr val="FFFFFF"/>
                </a:solidFill>
                <a:latin typeface="Verdana" panose="020B0604030504040204"/>
                <a:cs typeface="Verdana" panose="020B0604030504040204"/>
              </a:rPr>
              <a:t>as</a:t>
            </a:r>
            <a:r>
              <a:rPr sz="2550" spc="-150" dirty="0">
                <a:solidFill>
                  <a:srgbClr val="FFFFFF"/>
                </a:solidFill>
                <a:latin typeface="Verdana" panose="020B0604030504040204"/>
                <a:cs typeface="Verdana" panose="020B0604030504040204"/>
              </a:rPr>
              <a:t> </a:t>
            </a:r>
            <a:r>
              <a:rPr sz="2550" dirty="0">
                <a:solidFill>
                  <a:srgbClr val="FFFFFF"/>
                </a:solidFill>
                <a:latin typeface="Verdana" panose="020B0604030504040204"/>
                <a:cs typeface="Verdana" panose="020B0604030504040204"/>
              </a:rPr>
              <a:t>conversion</a:t>
            </a:r>
            <a:r>
              <a:rPr sz="2550" spc="-145" dirty="0">
                <a:solidFill>
                  <a:srgbClr val="FFFFFF"/>
                </a:solidFill>
                <a:latin typeface="Verdana" panose="020B0604030504040204"/>
                <a:cs typeface="Verdana" panose="020B0604030504040204"/>
              </a:rPr>
              <a:t> </a:t>
            </a:r>
            <a:r>
              <a:rPr sz="2550" spc="-125" dirty="0">
                <a:solidFill>
                  <a:srgbClr val="FFFFFF"/>
                </a:solidFill>
                <a:latin typeface="Verdana" panose="020B0604030504040204"/>
                <a:cs typeface="Verdana" panose="020B0604030504040204"/>
              </a:rPr>
              <a:t>rate,</a:t>
            </a:r>
            <a:r>
              <a:rPr sz="2550" spc="-150" dirty="0">
                <a:solidFill>
                  <a:srgbClr val="FFFFFF"/>
                </a:solidFill>
                <a:latin typeface="Verdana" panose="020B0604030504040204"/>
                <a:cs typeface="Verdana" panose="020B0604030504040204"/>
              </a:rPr>
              <a:t> </a:t>
            </a:r>
            <a:r>
              <a:rPr sz="2550" dirty="0">
                <a:solidFill>
                  <a:srgbClr val="FFFFFF"/>
                </a:solidFill>
                <a:latin typeface="Verdana" panose="020B0604030504040204"/>
                <a:cs typeface="Verdana" panose="020B0604030504040204"/>
              </a:rPr>
              <a:t>retention</a:t>
            </a:r>
            <a:r>
              <a:rPr sz="2550" spc="-150" dirty="0">
                <a:solidFill>
                  <a:srgbClr val="FFFFFF"/>
                </a:solidFill>
                <a:latin typeface="Verdana" panose="020B0604030504040204"/>
                <a:cs typeface="Verdana" panose="020B0604030504040204"/>
              </a:rPr>
              <a:t> </a:t>
            </a:r>
            <a:r>
              <a:rPr sz="2550" spc="-10" dirty="0">
                <a:solidFill>
                  <a:srgbClr val="FFFFFF"/>
                </a:solidFill>
                <a:latin typeface="Verdana" panose="020B0604030504040204"/>
                <a:cs typeface="Verdana" panose="020B0604030504040204"/>
              </a:rPr>
              <a:t>rate, </a:t>
            </a:r>
            <a:r>
              <a:rPr sz="2550" spc="70" dirty="0">
                <a:solidFill>
                  <a:srgbClr val="FFFFFF"/>
                </a:solidFill>
                <a:latin typeface="Verdana" panose="020B0604030504040204"/>
                <a:cs typeface="Verdana" panose="020B0604030504040204"/>
              </a:rPr>
              <a:t>and</a:t>
            </a:r>
            <a:r>
              <a:rPr sz="2550" spc="-155" dirty="0">
                <a:solidFill>
                  <a:srgbClr val="FFFFFF"/>
                </a:solidFill>
                <a:latin typeface="Verdana" panose="020B0604030504040204"/>
                <a:cs typeface="Verdana" panose="020B0604030504040204"/>
              </a:rPr>
              <a:t> </a:t>
            </a:r>
            <a:r>
              <a:rPr sz="2550" spc="45" dirty="0">
                <a:solidFill>
                  <a:srgbClr val="FFFFFF"/>
                </a:solidFill>
                <a:latin typeface="Verdana" panose="020B0604030504040204"/>
                <a:cs typeface="Verdana" panose="020B0604030504040204"/>
              </a:rPr>
              <a:t>customer</a:t>
            </a:r>
            <a:r>
              <a:rPr sz="2550" spc="-155" dirty="0">
                <a:solidFill>
                  <a:srgbClr val="FFFFFF"/>
                </a:solidFill>
                <a:latin typeface="Verdana" panose="020B0604030504040204"/>
                <a:cs typeface="Verdana" panose="020B0604030504040204"/>
              </a:rPr>
              <a:t> </a:t>
            </a:r>
            <a:r>
              <a:rPr sz="2550" dirty="0">
                <a:solidFill>
                  <a:srgbClr val="FFFFFF"/>
                </a:solidFill>
                <a:latin typeface="Verdana" panose="020B0604030504040204"/>
                <a:cs typeface="Verdana" panose="020B0604030504040204"/>
              </a:rPr>
              <a:t>lifetime</a:t>
            </a:r>
            <a:r>
              <a:rPr sz="2550" spc="-155" dirty="0">
                <a:solidFill>
                  <a:srgbClr val="FFFFFF"/>
                </a:solidFill>
                <a:latin typeface="Verdana" panose="020B0604030504040204"/>
                <a:cs typeface="Verdana" panose="020B0604030504040204"/>
              </a:rPr>
              <a:t> </a:t>
            </a:r>
            <a:r>
              <a:rPr sz="2550" spc="-25" dirty="0">
                <a:solidFill>
                  <a:srgbClr val="FFFFFF"/>
                </a:solidFill>
                <a:latin typeface="Verdana" panose="020B0604030504040204"/>
                <a:cs typeface="Verdana" panose="020B0604030504040204"/>
              </a:rPr>
              <a:t>value</a:t>
            </a:r>
            <a:r>
              <a:rPr sz="2550" spc="-155" dirty="0">
                <a:solidFill>
                  <a:srgbClr val="FFFFFF"/>
                </a:solidFill>
                <a:latin typeface="Verdana" panose="020B0604030504040204"/>
                <a:cs typeface="Verdana" panose="020B0604030504040204"/>
              </a:rPr>
              <a:t> </a:t>
            </a:r>
            <a:r>
              <a:rPr sz="2550" dirty="0">
                <a:solidFill>
                  <a:srgbClr val="FFFFFF"/>
                </a:solidFill>
                <a:latin typeface="Verdana" panose="020B0604030504040204"/>
                <a:cs typeface="Verdana" panose="020B0604030504040204"/>
              </a:rPr>
              <a:t>to</a:t>
            </a:r>
            <a:r>
              <a:rPr sz="2550" spc="-155" dirty="0">
                <a:solidFill>
                  <a:srgbClr val="FFFFFF"/>
                </a:solidFill>
                <a:latin typeface="Verdana" panose="020B0604030504040204"/>
                <a:cs typeface="Verdana" panose="020B0604030504040204"/>
              </a:rPr>
              <a:t> </a:t>
            </a:r>
            <a:r>
              <a:rPr sz="2550" spc="-10" dirty="0">
                <a:solidFill>
                  <a:srgbClr val="FFFFFF"/>
                </a:solidFill>
                <a:latin typeface="Verdana" panose="020B0604030504040204"/>
                <a:cs typeface="Verdana" panose="020B0604030504040204"/>
              </a:rPr>
              <a:t>assess </a:t>
            </a:r>
            <a:r>
              <a:rPr sz="2550" spc="55" dirty="0">
                <a:solidFill>
                  <a:srgbClr val="FFFFFF"/>
                </a:solidFill>
                <a:latin typeface="Verdana" panose="020B0604030504040204"/>
                <a:cs typeface="Verdana" panose="020B0604030504040204"/>
              </a:rPr>
              <a:t>the</a:t>
            </a:r>
            <a:r>
              <a:rPr sz="2550" spc="-125" dirty="0">
                <a:solidFill>
                  <a:srgbClr val="FFFFFF"/>
                </a:solidFill>
                <a:latin typeface="Verdana" panose="020B0604030504040204"/>
                <a:cs typeface="Verdana" panose="020B0604030504040204"/>
              </a:rPr>
              <a:t> </a:t>
            </a:r>
            <a:r>
              <a:rPr sz="2550" spc="-10" dirty="0">
                <a:solidFill>
                  <a:srgbClr val="FFFFFF"/>
                </a:solidFill>
                <a:latin typeface="Verdana" panose="020B0604030504040204"/>
                <a:cs typeface="Verdana" panose="020B0604030504040204"/>
              </a:rPr>
              <a:t>effectiveness</a:t>
            </a:r>
            <a:r>
              <a:rPr sz="2550" spc="-120" dirty="0">
                <a:solidFill>
                  <a:srgbClr val="FFFFFF"/>
                </a:solidFill>
                <a:latin typeface="Verdana" panose="020B0604030504040204"/>
                <a:cs typeface="Verdana" panose="020B0604030504040204"/>
              </a:rPr>
              <a:t> </a:t>
            </a:r>
            <a:r>
              <a:rPr sz="2550" dirty="0">
                <a:solidFill>
                  <a:srgbClr val="FFFFFF"/>
                </a:solidFill>
                <a:latin typeface="Verdana" panose="020B0604030504040204"/>
                <a:cs typeface="Verdana" panose="020B0604030504040204"/>
              </a:rPr>
              <a:t>of</a:t>
            </a:r>
            <a:r>
              <a:rPr sz="2550" spc="-125" dirty="0">
                <a:solidFill>
                  <a:srgbClr val="FFFFFF"/>
                </a:solidFill>
                <a:latin typeface="Verdana" panose="020B0604030504040204"/>
                <a:cs typeface="Verdana" panose="020B0604030504040204"/>
              </a:rPr>
              <a:t> </a:t>
            </a:r>
            <a:r>
              <a:rPr sz="2550" dirty="0">
                <a:solidFill>
                  <a:srgbClr val="FFFFFF"/>
                </a:solidFill>
                <a:latin typeface="Verdana" panose="020B0604030504040204"/>
                <a:cs typeface="Verdana" panose="020B0604030504040204"/>
              </a:rPr>
              <a:t>segmentation.</a:t>
            </a:r>
            <a:r>
              <a:rPr sz="2550" spc="-120" dirty="0">
                <a:solidFill>
                  <a:srgbClr val="FFFFFF"/>
                </a:solidFill>
                <a:latin typeface="Verdana" panose="020B0604030504040204"/>
                <a:cs typeface="Verdana" panose="020B0604030504040204"/>
              </a:rPr>
              <a:t> </a:t>
            </a:r>
            <a:r>
              <a:rPr sz="2550" spc="-20" dirty="0">
                <a:solidFill>
                  <a:srgbClr val="FFFFFF"/>
                </a:solidFill>
                <a:latin typeface="Verdana" panose="020B0604030504040204"/>
                <a:cs typeface="Verdana" panose="020B0604030504040204"/>
              </a:rPr>
              <a:t>This </a:t>
            </a:r>
            <a:r>
              <a:rPr sz="2550" dirty="0">
                <a:solidFill>
                  <a:srgbClr val="FFFFFF"/>
                </a:solidFill>
                <a:latin typeface="Verdana" panose="020B0604030504040204"/>
                <a:cs typeface="Verdana" panose="020B0604030504040204"/>
              </a:rPr>
              <a:t>enables</a:t>
            </a:r>
            <a:r>
              <a:rPr sz="2550" spc="-160" dirty="0">
                <a:solidFill>
                  <a:srgbClr val="FFFFFF"/>
                </a:solidFill>
                <a:latin typeface="Verdana" panose="020B0604030504040204"/>
                <a:cs typeface="Verdana" panose="020B0604030504040204"/>
              </a:rPr>
              <a:t> </a:t>
            </a:r>
            <a:r>
              <a:rPr sz="2550" spc="55" dirty="0">
                <a:solidFill>
                  <a:srgbClr val="FFFFFF"/>
                </a:solidFill>
                <a:latin typeface="Verdana" panose="020B0604030504040204"/>
                <a:cs typeface="Verdana" panose="020B0604030504040204"/>
              </a:rPr>
              <a:t>continuous</a:t>
            </a:r>
            <a:r>
              <a:rPr sz="2550" spc="-160" dirty="0">
                <a:solidFill>
                  <a:srgbClr val="FFFFFF"/>
                </a:solidFill>
                <a:latin typeface="Verdana" panose="020B0604030504040204"/>
                <a:cs typeface="Verdana" panose="020B0604030504040204"/>
              </a:rPr>
              <a:t> </a:t>
            </a:r>
            <a:r>
              <a:rPr sz="2550" spc="45" dirty="0">
                <a:solidFill>
                  <a:srgbClr val="FFFFFF"/>
                </a:solidFill>
                <a:latin typeface="Verdana" panose="020B0604030504040204"/>
                <a:cs typeface="Verdana" panose="020B0604030504040204"/>
              </a:rPr>
              <a:t>optimization</a:t>
            </a:r>
            <a:r>
              <a:rPr sz="2550" spc="-155" dirty="0">
                <a:solidFill>
                  <a:srgbClr val="FFFFFF"/>
                </a:solidFill>
                <a:latin typeface="Verdana" panose="020B0604030504040204"/>
                <a:cs typeface="Verdana" panose="020B0604030504040204"/>
              </a:rPr>
              <a:t> </a:t>
            </a:r>
            <a:r>
              <a:rPr sz="2550" spc="-25" dirty="0">
                <a:solidFill>
                  <a:srgbClr val="FFFFFF"/>
                </a:solidFill>
                <a:latin typeface="Verdana" panose="020B0604030504040204"/>
                <a:cs typeface="Verdana" panose="020B0604030504040204"/>
              </a:rPr>
              <a:t>of </a:t>
            </a:r>
            <a:r>
              <a:rPr sz="2550" spc="45" dirty="0">
                <a:solidFill>
                  <a:srgbClr val="FFFFFF"/>
                </a:solidFill>
                <a:latin typeface="Verdana" panose="020B0604030504040204"/>
                <a:cs typeface="Verdana" panose="020B0604030504040204"/>
              </a:rPr>
              <a:t>marketing</a:t>
            </a:r>
            <a:r>
              <a:rPr sz="2550" spc="-215" dirty="0">
                <a:solidFill>
                  <a:srgbClr val="FFFFFF"/>
                </a:solidFill>
                <a:latin typeface="Verdana" panose="020B0604030504040204"/>
                <a:cs typeface="Verdana" panose="020B0604030504040204"/>
              </a:rPr>
              <a:t> </a:t>
            </a:r>
            <a:r>
              <a:rPr sz="2550" spc="-10" dirty="0">
                <a:solidFill>
                  <a:srgbClr val="FFFFFF"/>
                </a:solidFill>
                <a:latin typeface="Verdana" panose="020B0604030504040204"/>
                <a:cs typeface="Verdana" panose="020B0604030504040204"/>
              </a:rPr>
              <a:t>strategies.</a:t>
            </a:r>
            <a:endParaRPr sz="2550">
              <a:latin typeface="Verdana" panose="020B0604030504040204"/>
              <a:cs typeface="Verdana" panose="020B0604030504040204"/>
            </a:endParaRPr>
          </a:p>
        </p:txBody>
      </p:sp>
      <p:sp>
        <p:nvSpPr>
          <p:cNvPr id="5" name="object 5"/>
          <p:cNvSpPr/>
          <p:nvPr/>
        </p:nvSpPr>
        <p:spPr>
          <a:xfrm>
            <a:off x="1954326" y="711326"/>
            <a:ext cx="5216525" cy="28575"/>
          </a:xfrm>
          <a:custGeom>
            <a:avLst/>
            <a:gdLst/>
            <a:ahLst/>
            <a:cxnLst/>
            <a:rect l="l" t="t" r="r" b="b"/>
            <a:pathLst>
              <a:path w="5216525" h="28575">
                <a:moveTo>
                  <a:pt x="5216207" y="0"/>
                </a:moveTo>
                <a:lnTo>
                  <a:pt x="0" y="0"/>
                </a:lnTo>
                <a:lnTo>
                  <a:pt x="0" y="28575"/>
                </a:lnTo>
                <a:lnTo>
                  <a:pt x="5216207" y="28575"/>
                </a:lnTo>
                <a:lnTo>
                  <a:pt x="5216207" y="0"/>
                </a:lnTo>
                <a:close/>
              </a:path>
            </a:pathLst>
          </a:custGeom>
          <a:solidFill>
            <a:srgbClr val="FFAB40"/>
          </a:solidFill>
        </p:spPr>
        <p:txBody>
          <a:bodyPr wrap="square" lIns="0" tIns="0" rIns="0" bIns="0" rtlCol="0"/>
          <a:lstStyle/>
          <a:p/>
        </p:txBody>
      </p:sp>
      <p:pic>
        <p:nvPicPr>
          <p:cNvPr id="6" name="object 6"/>
          <p:cNvPicPr/>
          <p:nvPr/>
        </p:nvPicPr>
        <p:blipFill>
          <a:blip r:embed="rId2" cstate="print"/>
          <a:stretch>
            <a:fillRect/>
          </a:stretch>
        </p:blipFill>
        <p:spPr>
          <a:xfrm>
            <a:off x="10476077" y="1156716"/>
            <a:ext cx="5886449" cy="77503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4"/>
          </a:xfrm>
          <a:prstGeom prst="rect">
            <a:avLst/>
          </a:prstGeom>
        </p:spPr>
      </p:pic>
      <p:sp>
        <p:nvSpPr>
          <p:cNvPr id="3" name="object 3"/>
          <p:cNvSpPr txBox="1"/>
          <p:nvPr/>
        </p:nvSpPr>
        <p:spPr>
          <a:xfrm>
            <a:off x="1954860" y="3162275"/>
            <a:ext cx="6195695" cy="1945639"/>
          </a:xfrm>
          <a:prstGeom prst="rect">
            <a:avLst/>
          </a:prstGeom>
        </p:spPr>
        <p:txBody>
          <a:bodyPr vert="horz" wrap="square" lIns="0" tIns="12700" rIns="0" bIns="0" rtlCol="0">
            <a:spAutoFit/>
          </a:bodyPr>
          <a:lstStyle/>
          <a:p>
            <a:pPr marL="12700" marR="5080">
              <a:lnSpc>
                <a:spcPct val="100000"/>
              </a:lnSpc>
              <a:spcBef>
                <a:spcPts val="100"/>
              </a:spcBef>
            </a:pPr>
            <a:r>
              <a:rPr sz="2100" dirty="0">
                <a:solidFill>
                  <a:srgbClr val="FFFFFF"/>
                </a:solidFill>
                <a:latin typeface="Verdana" panose="020B0604030504040204"/>
                <a:cs typeface="Verdana" panose="020B0604030504040204"/>
              </a:rPr>
              <a:t>Exploring</a:t>
            </a:r>
            <a:r>
              <a:rPr sz="2100" spc="-100"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the</a:t>
            </a:r>
            <a:r>
              <a:rPr sz="2100" spc="-95" dirty="0">
                <a:solidFill>
                  <a:srgbClr val="FFFFFF"/>
                </a:solidFill>
                <a:latin typeface="Verdana" panose="020B0604030504040204"/>
                <a:cs typeface="Verdana" panose="020B0604030504040204"/>
              </a:rPr>
              <a:t> </a:t>
            </a:r>
            <a:r>
              <a:rPr sz="2100" b="1" spc="80" dirty="0">
                <a:solidFill>
                  <a:srgbClr val="FFFFFF"/>
                </a:solidFill>
                <a:latin typeface="Tahoma" panose="020B0604030504040204"/>
                <a:cs typeface="Tahoma" panose="020B0604030504040204"/>
              </a:rPr>
              <a:t>challenges</a:t>
            </a:r>
            <a:r>
              <a:rPr sz="2100" b="1" spc="25" dirty="0">
                <a:solidFill>
                  <a:srgbClr val="FFFFFF"/>
                </a:solidFill>
                <a:latin typeface="Tahoma" panose="020B0604030504040204"/>
                <a:cs typeface="Tahoma" panose="020B0604030504040204"/>
              </a:rPr>
              <a:t> </a:t>
            </a:r>
            <a:r>
              <a:rPr sz="2100" spc="50" dirty="0">
                <a:solidFill>
                  <a:srgbClr val="FFFFFF"/>
                </a:solidFill>
                <a:latin typeface="Verdana" panose="020B0604030504040204"/>
                <a:cs typeface="Verdana" panose="020B0604030504040204"/>
              </a:rPr>
              <a:t>and</a:t>
            </a:r>
            <a:r>
              <a:rPr sz="2100" spc="-95"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limitations</a:t>
            </a:r>
            <a:r>
              <a:rPr sz="2100" spc="-100"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of</a:t>
            </a:r>
            <a:r>
              <a:rPr sz="2100" spc="-95" dirty="0">
                <a:solidFill>
                  <a:srgbClr val="FFFFFF"/>
                </a:solidFill>
                <a:latin typeface="Verdana" panose="020B0604030504040204"/>
                <a:cs typeface="Verdana" panose="020B0604030504040204"/>
              </a:rPr>
              <a:t> </a:t>
            </a:r>
            <a:r>
              <a:rPr sz="2100" spc="-25" dirty="0">
                <a:solidFill>
                  <a:srgbClr val="FFFFFF"/>
                </a:solidFill>
                <a:latin typeface="Verdana" panose="020B0604030504040204"/>
                <a:cs typeface="Verdana" panose="020B0604030504040204"/>
              </a:rPr>
              <a:t>K- </a:t>
            </a:r>
            <a:r>
              <a:rPr sz="2100" dirty="0">
                <a:solidFill>
                  <a:srgbClr val="FFFFFF"/>
                </a:solidFill>
                <a:latin typeface="Verdana" panose="020B0604030504040204"/>
                <a:cs typeface="Verdana" panose="020B0604030504040204"/>
              </a:rPr>
              <a:t>means</a:t>
            </a:r>
            <a:r>
              <a:rPr sz="2100" spc="-55"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Clustering</a:t>
            </a:r>
            <a:r>
              <a:rPr sz="2100" spc="-50"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in</a:t>
            </a:r>
            <a:r>
              <a:rPr sz="2100" spc="-50"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customer</a:t>
            </a:r>
            <a:r>
              <a:rPr sz="2100" spc="-55" dirty="0">
                <a:solidFill>
                  <a:srgbClr val="FFFFFF"/>
                </a:solidFill>
                <a:latin typeface="Verdana" panose="020B0604030504040204"/>
                <a:cs typeface="Verdana" panose="020B0604030504040204"/>
              </a:rPr>
              <a:t> </a:t>
            </a:r>
            <a:r>
              <a:rPr sz="2100" spc="-10" dirty="0">
                <a:solidFill>
                  <a:srgbClr val="FFFFFF"/>
                </a:solidFill>
                <a:latin typeface="Verdana" panose="020B0604030504040204"/>
                <a:cs typeface="Verdana" panose="020B0604030504040204"/>
              </a:rPr>
              <a:t>segmentation. </a:t>
            </a:r>
            <a:r>
              <a:rPr sz="2100" dirty="0">
                <a:solidFill>
                  <a:srgbClr val="FFFFFF"/>
                </a:solidFill>
                <a:latin typeface="Verdana" panose="020B0604030504040204"/>
                <a:cs typeface="Verdana" panose="020B0604030504040204"/>
              </a:rPr>
              <a:t>Factors</a:t>
            </a:r>
            <a:r>
              <a:rPr sz="2100" spc="-135"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such</a:t>
            </a:r>
            <a:r>
              <a:rPr sz="2100" spc="-135" dirty="0">
                <a:solidFill>
                  <a:srgbClr val="FFFFFF"/>
                </a:solidFill>
                <a:latin typeface="Verdana" panose="020B0604030504040204"/>
                <a:cs typeface="Verdana" panose="020B0604030504040204"/>
              </a:rPr>
              <a:t> </a:t>
            </a:r>
            <a:r>
              <a:rPr sz="2100" spc="-65" dirty="0">
                <a:solidFill>
                  <a:srgbClr val="FFFFFF"/>
                </a:solidFill>
                <a:latin typeface="Verdana" panose="020B0604030504040204"/>
                <a:cs typeface="Verdana" panose="020B0604030504040204"/>
              </a:rPr>
              <a:t>as</a:t>
            </a:r>
            <a:r>
              <a:rPr sz="2100" spc="-135" dirty="0">
                <a:solidFill>
                  <a:srgbClr val="FFFFFF"/>
                </a:solidFill>
                <a:latin typeface="Verdana" panose="020B0604030504040204"/>
                <a:cs typeface="Verdana" panose="020B0604030504040204"/>
              </a:rPr>
              <a:t> </a:t>
            </a:r>
            <a:r>
              <a:rPr sz="2100" spc="-20" dirty="0">
                <a:solidFill>
                  <a:srgbClr val="FFFFFF"/>
                </a:solidFill>
                <a:latin typeface="Verdana" panose="020B0604030504040204"/>
                <a:cs typeface="Verdana" panose="020B0604030504040204"/>
              </a:rPr>
              <a:t>feature</a:t>
            </a:r>
            <a:r>
              <a:rPr sz="2100" spc="-135" dirty="0">
                <a:solidFill>
                  <a:srgbClr val="FFFFFF"/>
                </a:solidFill>
                <a:latin typeface="Verdana" panose="020B0604030504040204"/>
                <a:cs typeface="Verdana" panose="020B0604030504040204"/>
              </a:rPr>
              <a:t> </a:t>
            </a:r>
            <a:r>
              <a:rPr sz="2100" spc="-25" dirty="0">
                <a:solidFill>
                  <a:srgbClr val="FFFFFF"/>
                </a:solidFill>
                <a:latin typeface="Verdana" panose="020B0604030504040204"/>
                <a:cs typeface="Verdana" panose="020B0604030504040204"/>
              </a:rPr>
              <a:t>selection,</a:t>
            </a:r>
            <a:r>
              <a:rPr sz="2100" spc="-135" dirty="0">
                <a:solidFill>
                  <a:srgbClr val="FFFFFF"/>
                </a:solidFill>
                <a:latin typeface="Verdana" panose="020B0604030504040204"/>
                <a:cs typeface="Verdana" panose="020B0604030504040204"/>
              </a:rPr>
              <a:t> </a:t>
            </a:r>
            <a:r>
              <a:rPr sz="2100" spc="-10" dirty="0">
                <a:solidFill>
                  <a:srgbClr val="FFFFFF"/>
                </a:solidFill>
                <a:latin typeface="Verdana" panose="020B0604030504040204"/>
                <a:cs typeface="Verdana" panose="020B0604030504040204"/>
              </a:rPr>
              <a:t>cluster interpretation,</a:t>
            </a:r>
            <a:r>
              <a:rPr sz="2100" spc="-130" dirty="0">
                <a:solidFill>
                  <a:srgbClr val="FFFFFF"/>
                </a:solidFill>
                <a:latin typeface="Verdana" panose="020B0604030504040204"/>
                <a:cs typeface="Verdana" panose="020B0604030504040204"/>
              </a:rPr>
              <a:t> </a:t>
            </a:r>
            <a:r>
              <a:rPr sz="2100" spc="50" dirty="0">
                <a:solidFill>
                  <a:srgbClr val="FFFFFF"/>
                </a:solidFill>
                <a:latin typeface="Verdana" panose="020B0604030504040204"/>
                <a:cs typeface="Verdana" panose="020B0604030504040204"/>
              </a:rPr>
              <a:t>and</a:t>
            </a:r>
            <a:r>
              <a:rPr sz="2100" spc="-130" dirty="0">
                <a:solidFill>
                  <a:srgbClr val="FFFFFF"/>
                </a:solidFill>
                <a:latin typeface="Verdana" panose="020B0604030504040204"/>
                <a:cs typeface="Verdana" panose="020B0604030504040204"/>
              </a:rPr>
              <a:t> </a:t>
            </a:r>
            <a:r>
              <a:rPr sz="2100" spc="-20" dirty="0">
                <a:solidFill>
                  <a:srgbClr val="FFFFFF"/>
                </a:solidFill>
                <a:latin typeface="Verdana" panose="020B0604030504040204"/>
                <a:cs typeface="Verdana" panose="020B0604030504040204"/>
              </a:rPr>
              <a:t>scalability</a:t>
            </a:r>
            <a:r>
              <a:rPr sz="2100" spc="-130"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can</a:t>
            </a:r>
            <a:r>
              <a:rPr sz="2100" spc="-125" dirty="0">
                <a:solidFill>
                  <a:srgbClr val="FFFFFF"/>
                </a:solidFill>
                <a:latin typeface="Verdana" panose="020B0604030504040204"/>
                <a:cs typeface="Verdana" panose="020B0604030504040204"/>
              </a:rPr>
              <a:t> </a:t>
            </a:r>
            <a:r>
              <a:rPr sz="2100" spc="-20" dirty="0">
                <a:solidFill>
                  <a:srgbClr val="FFFFFF"/>
                </a:solidFill>
                <a:latin typeface="Verdana" panose="020B0604030504040204"/>
                <a:cs typeface="Verdana" panose="020B0604030504040204"/>
              </a:rPr>
              <a:t>pose </a:t>
            </a:r>
            <a:r>
              <a:rPr sz="2100" dirty="0">
                <a:solidFill>
                  <a:srgbClr val="FFFFFF"/>
                </a:solidFill>
                <a:latin typeface="Verdana" panose="020B0604030504040204"/>
                <a:cs typeface="Verdana" panose="020B0604030504040204"/>
              </a:rPr>
              <a:t>potential</a:t>
            </a:r>
            <a:r>
              <a:rPr sz="2100" spc="-80"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obstacles</a:t>
            </a:r>
            <a:r>
              <a:rPr sz="2100" spc="-80"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in</a:t>
            </a:r>
            <a:r>
              <a:rPr sz="2100" spc="-75"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achieving</a:t>
            </a:r>
            <a:r>
              <a:rPr sz="2100" spc="-80" dirty="0">
                <a:solidFill>
                  <a:srgbClr val="FFFFFF"/>
                </a:solidFill>
                <a:latin typeface="Verdana" panose="020B0604030504040204"/>
                <a:cs typeface="Verdana" panose="020B0604030504040204"/>
              </a:rPr>
              <a:t> </a:t>
            </a:r>
            <a:r>
              <a:rPr sz="2100" spc="-10" dirty="0">
                <a:solidFill>
                  <a:srgbClr val="FFFFFF"/>
                </a:solidFill>
                <a:latin typeface="Verdana" panose="020B0604030504040204"/>
                <a:cs typeface="Verdana" panose="020B0604030504040204"/>
              </a:rPr>
              <a:t>accurate</a:t>
            </a:r>
            <a:r>
              <a:rPr sz="2100" spc="-80" dirty="0">
                <a:solidFill>
                  <a:srgbClr val="FFFFFF"/>
                </a:solidFill>
                <a:latin typeface="Verdana" panose="020B0604030504040204"/>
                <a:cs typeface="Verdana" panose="020B0604030504040204"/>
              </a:rPr>
              <a:t> </a:t>
            </a:r>
            <a:r>
              <a:rPr sz="2100" spc="25" dirty="0">
                <a:solidFill>
                  <a:srgbClr val="FFFFFF"/>
                </a:solidFill>
                <a:latin typeface="Verdana" panose="020B0604030504040204"/>
                <a:cs typeface="Verdana" panose="020B0604030504040204"/>
              </a:rPr>
              <a:t>and </a:t>
            </a:r>
            <a:r>
              <a:rPr sz="2100" dirty="0">
                <a:solidFill>
                  <a:srgbClr val="FFFFFF"/>
                </a:solidFill>
                <a:latin typeface="Verdana" panose="020B0604030504040204"/>
                <a:cs typeface="Verdana" panose="020B0604030504040204"/>
              </a:rPr>
              <a:t>actionable</a:t>
            </a:r>
            <a:r>
              <a:rPr sz="2100" spc="135" dirty="0">
                <a:solidFill>
                  <a:srgbClr val="FFFFFF"/>
                </a:solidFill>
                <a:latin typeface="Verdana" panose="020B0604030504040204"/>
                <a:cs typeface="Verdana" panose="020B0604030504040204"/>
              </a:rPr>
              <a:t> </a:t>
            </a:r>
            <a:r>
              <a:rPr sz="2100" dirty="0">
                <a:solidFill>
                  <a:srgbClr val="FFFFFF"/>
                </a:solidFill>
                <a:latin typeface="Verdana" panose="020B0604030504040204"/>
                <a:cs typeface="Verdana" panose="020B0604030504040204"/>
              </a:rPr>
              <a:t>segmentation</a:t>
            </a:r>
            <a:r>
              <a:rPr sz="2100" spc="140" dirty="0">
                <a:solidFill>
                  <a:srgbClr val="FFFFFF"/>
                </a:solidFill>
                <a:latin typeface="Verdana" panose="020B0604030504040204"/>
                <a:cs typeface="Verdana" panose="020B0604030504040204"/>
              </a:rPr>
              <a:t> </a:t>
            </a:r>
            <a:r>
              <a:rPr sz="2100" spc="-10" dirty="0">
                <a:solidFill>
                  <a:srgbClr val="FFFFFF"/>
                </a:solidFill>
                <a:latin typeface="Verdana" panose="020B0604030504040204"/>
                <a:cs typeface="Verdana" panose="020B0604030504040204"/>
              </a:rPr>
              <a:t>results.</a:t>
            </a:r>
            <a:endParaRPr sz="2100">
              <a:latin typeface="Verdana" panose="020B0604030504040204"/>
              <a:cs typeface="Verdana" panose="020B0604030504040204"/>
            </a:endParaRPr>
          </a:p>
        </p:txBody>
      </p:sp>
      <p:sp>
        <p:nvSpPr>
          <p:cNvPr id="4" name="object 4"/>
          <p:cNvSpPr txBox="1">
            <a:spLocks noGrp="1"/>
          </p:cNvSpPr>
          <p:nvPr>
            <p:ph type="title"/>
          </p:nvPr>
        </p:nvSpPr>
        <p:spPr>
          <a:prstGeom prst="rect">
            <a:avLst/>
          </a:prstGeom>
        </p:spPr>
        <p:txBody>
          <a:bodyPr vert="horz" wrap="square" lIns="0" tIns="33020" rIns="0" bIns="0" rtlCol="0">
            <a:spAutoFit/>
          </a:bodyPr>
          <a:lstStyle/>
          <a:p>
            <a:pPr marL="12700" marR="5080">
              <a:lnSpc>
                <a:spcPts val="5700"/>
              </a:lnSpc>
              <a:spcBef>
                <a:spcPts val="260"/>
              </a:spcBef>
            </a:pPr>
            <a:r>
              <a:rPr spc="190" dirty="0"/>
              <a:t>Challenges</a:t>
            </a:r>
            <a:r>
              <a:rPr spc="30" dirty="0"/>
              <a:t> </a:t>
            </a:r>
            <a:r>
              <a:rPr spc="200" dirty="0"/>
              <a:t>and </a:t>
            </a:r>
            <a:r>
              <a:rPr spc="140" dirty="0"/>
              <a:t>Limitations</a:t>
            </a:r>
            <a:endParaRPr spc="140" dirty="0"/>
          </a:p>
        </p:txBody>
      </p:sp>
      <p:sp>
        <p:nvSpPr>
          <p:cNvPr id="5" name="object 5"/>
          <p:cNvSpPr/>
          <p:nvPr/>
        </p:nvSpPr>
        <p:spPr>
          <a:xfrm>
            <a:off x="1954326" y="711326"/>
            <a:ext cx="5216525" cy="28575"/>
          </a:xfrm>
          <a:custGeom>
            <a:avLst/>
            <a:gdLst/>
            <a:ahLst/>
            <a:cxnLst/>
            <a:rect l="l" t="t" r="r" b="b"/>
            <a:pathLst>
              <a:path w="5216525" h="28575">
                <a:moveTo>
                  <a:pt x="5216207" y="0"/>
                </a:moveTo>
                <a:lnTo>
                  <a:pt x="0" y="0"/>
                </a:lnTo>
                <a:lnTo>
                  <a:pt x="0" y="28575"/>
                </a:lnTo>
                <a:lnTo>
                  <a:pt x="5216207" y="28575"/>
                </a:lnTo>
                <a:lnTo>
                  <a:pt x="5216207" y="0"/>
                </a:lnTo>
                <a:close/>
              </a:path>
            </a:pathLst>
          </a:custGeom>
          <a:solidFill>
            <a:srgbClr val="FFAB40"/>
          </a:solidFill>
        </p:spPr>
        <p:txBody>
          <a:bodyPr wrap="square" lIns="0" tIns="0" rIns="0" bIns="0" rtlCol="0"/>
          <a:lstStyle/>
          <a:p/>
        </p:txBody>
      </p:sp>
      <p:pic>
        <p:nvPicPr>
          <p:cNvPr id="6" name="object 6"/>
          <p:cNvPicPr/>
          <p:nvPr/>
        </p:nvPicPr>
        <p:blipFill>
          <a:blip r:embed="rId2" cstate="print"/>
          <a:stretch>
            <a:fillRect/>
          </a:stretch>
        </p:blipFill>
        <p:spPr>
          <a:xfrm>
            <a:off x="10264229" y="914170"/>
            <a:ext cx="5638799" cy="84581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1955914" y="1124890"/>
            <a:ext cx="9308465" cy="528955"/>
          </a:xfrm>
          <a:prstGeom prst="rect">
            <a:avLst/>
          </a:prstGeom>
        </p:spPr>
        <p:txBody>
          <a:bodyPr vert="horz" wrap="square" lIns="0" tIns="12700" rIns="0" bIns="0" rtlCol="0">
            <a:spAutoFit/>
          </a:bodyPr>
          <a:lstStyle/>
          <a:p>
            <a:pPr marL="12700">
              <a:lnSpc>
                <a:spcPct val="100000"/>
              </a:lnSpc>
              <a:spcBef>
                <a:spcPts val="100"/>
              </a:spcBef>
            </a:pPr>
            <a:r>
              <a:rPr sz="3300" spc="120" dirty="0"/>
              <a:t>Future</a:t>
            </a:r>
            <a:r>
              <a:rPr sz="3300" spc="-5" dirty="0"/>
              <a:t> </a:t>
            </a:r>
            <a:r>
              <a:rPr sz="3300" spc="114" dirty="0"/>
              <a:t>Trends</a:t>
            </a:r>
            <a:r>
              <a:rPr sz="3300" dirty="0"/>
              <a:t> </a:t>
            </a:r>
            <a:r>
              <a:rPr sz="3300" spc="95" dirty="0"/>
              <a:t>in</a:t>
            </a:r>
            <a:r>
              <a:rPr sz="3300" dirty="0"/>
              <a:t> </a:t>
            </a:r>
            <a:r>
              <a:rPr sz="3300" spc="135" dirty="0"/>
              <a:t>Customer</a:t>
            </a:r>
            <a:r>
              <a:rPr sz="3300" dirty="0"/>
              <a:t> </a:t>
            </a:r>
            <a:r>
              <a:rPr sz="3300" spc="125" dirty="0"/>
              <a:t>Segmentation</a:t>
            </a:r>
            <a:endParaRPr sz="3300"/>
          </a:p>
        </p:txBody>
      </p:sp>
      <p:sp>
        <p:nvSpPr>
          <p:cNvPr id="4" name="object 4"/>
          <p:cNvSpPr txBox="1"/>
          <p:nvPr/>
        </p:nvSpPr>
        <p:spPr>
          <a:xfrm>
            <a:off x="1954956" y="2602204"/>
            <a:ext cx="5208905" cy="2214880"/>
          </a:xfrm>
          <a:prstGeom prst="rect">
            <a:avLst/>
          </a:prstGeom>
        </p:spPr>
        <p:txBody>
          <a:bodyPr vert="horz" wrap="square" lIns="0" tIns="12065" rIns="0" bIns="0" rtlCol="0">
            <a:spAutoFit/>
          </a:bodyPr>
          <a:lstStyle/>
          <a:p>
            <a:pPr marL="12700" marR="5080">
              <a:lnSpc>
                <a:spcPct val="100000"/>
              </a:lnSpc>
              <a:spcBef>
                <a:spcPts val="95"/>
              </a:spcBef>
            </a:pPr>
            <a:r>
              <a:rPr sz="2050" spc="50" dirty="0">
                <a:solidFill>
                  <a:srgbClr val="FFFFFF"/>
                </a:solidFill>
                <a:latin typeface="Verdana" panose="020B0604030504040204"/>
                <a:cs typeface="Verdana" panose="020B0604030504040204"/>
              </a:rPr>
              <a:t>Emerging</a:t>
            </a:r>
            <a:r>
              <a:rPr sz="2050" spc="-105"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trends</a:t>
            </a:r>
            <a:r>
              <a:rPr sz="2050" spc="-105" dirty="0">
                <a:solidFill>
                  <a:srgbClr val="FFFFFF"/>
                </a:solidFill>
                <a:latin typeface="Verdana" panose="020B0604030504040204"/>
                <a:cs typeface="Verdana" panose="020B0604030504040204"/>
              </a:rPr>
              <a:t> </a:t>
            </a:r>
            <a:r>
              <a:rPr sz="2050" spc="50" dirty="0">
                <a:solidFill>
                  <a:srgbClr val="FFFFFF"/>
                </a:solidFill>
                <a:latin typeface="Verdana" panose="020B0604030504040204"/>
                <a:cs typeface="Verdana" panose="020B0604030504040204"/>
              </a:rPr>
              <a:t>and</a:t>
            </a:r>
            <a:r>
              <a:rPr sz="2050" spc="-100"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advancements</a:t>
            </a:r>
            <a:r>
              <a:rPr sz="2050" spc="-105" dirty="0">
                <a:solidFill>
                  <a:srgbClr val="FFFFFF"/>
                </a:solidFill>
                <a:latin typeface="Verdana" panose="020B0604030504040204"/>
                <a:cs typeface="Verdana" panose="020B0604030504040204"/>
              </a:rPr>
              <a:t> </a:t>
            </a:r>
            <a:r>
              <a:rPr sz="2050" spc="-25" dirty="0">
                <a:solidFill>
                  <a:srgbClr val="FFFFFF"/>
                </a:solidFill>
                <a:latin typeface="Verdana" panose="020B0604030504040204"/>
                <a:cs typeface="Verdana" panose="020B0604030504040204"/>
              </a:rPr>
              <a:t>in </a:t>
            </a:r>
            <a:r>
              <a:rPr sz="2050" b="1" spc="85" dirty="0">
                <a:solidFill>
                  <a:srgbClr val="FFFFFF"/>
                </a:solidFill>
                <a:latin typeface="Tahoma" panose="020B0604030504040204"/>
                <a:cs typeface="Tahoma" panose="020B0604030504040204"/>
              </a:rPr>
              <a:t>customer</a:t>
            </a:r>
            <a:r>
              <a:rPr sz="2050" b="1" spc="25" dirty="0">
                <a:solidFill>
                  <a:srgbClr val="FFFFFF"/>
                </a:solidFill>
                <a:latin typeface="Tahoma" panose="020B0604030504040204"/>
                <a:cs typeface="Tahoma" panose="020B0604030504040204"/>
              </a:rPr>
              <a:t> </a:t>
            </a:r>
            <a:r>
              <a:rPr sz="2050" b="1" spc="55" dirty="0">
                <a:solidFill>
                  <a:srgbClr val="FFFFFF"/>
                </a:solidFill>
                <a:latin typeface="Tahoma" panose="020B0604030504040204"/>
                <a:cs typeface="Tahoma" panose="020B0604030504040204"/>
              </a:rPr>
              <a:t>segmentation</a:t>
            </a:r>
            <a:r>
              <a:rPr sz="2050" spc="55" dirty="0">
                <a:solidFill>
                  <a:srgbClr val="FFFFFF"/>
                </a:solidFill>
                <a:latin typeface="Verdana" panose="020B0604030504040204"/>
                <a:cs typeface="Verdana" panose="020B0604030504040204"/>
              </a:rPr>
              <a:t>.</a:t>
            </a:r>
            <a:r>
              <a:rPr sz="2050" spc="-155"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Innovations </a:t>
            </a:r>
            <a:r>
              <a:rPr sz="2050" dirty="0">
                <a:solidFill>
                  <a:srgbClr val="FFFFFF"/>
                </a:solidFill>
                <a:latin typeface="Verdana" panose="020B0604030504040204"/>
                <a:cs typeface="Verdana" panose="020B0604030504040204"/>
              </a:rPr>
              <a:t>such</a:t>
            </a:r>
            <a:r>
              <a:rPr sz="2050" spc="-140" dirty="0">
                <a:solidFill>
                  <a:srgbClr val="FFFFFF"/>
                </a:solidFill>
                <a:latin typeface="Verdana" panose="020B0604030504040204"/>
                <a:cs typeface="Verdana" panose="020B0604030504040204"/>
              </a:rPr>
              <a:t> </a:t>
            </a:r>
            <a:r>
              <a:rPr sz="2050" spc="-55" dirty="0">
                <a:solidFill>
                  <a:srgbClr val="FFFFFF"/>
                </a:solidFill>
                <a:latin typeface="Verdana" panose="020B0604030504040204"/>
                <a:cs typeface="Verdana" panose="020B0604030504040204"/>
              </a:rPr>
              <a:t>as</a:t>
            </a:r>
            <a:r>
              <a:rPr sz="2050" spc="-135" dirty="0">
                <a:solidFill>
                  <a:srgbClr val="FFFFFF"/>
                </a:solidFill>
                <a:latin typeface="Verdana" panose="020B0604030504040204"/>
                <a:cs typeface="Verdana" panose="020B0604030504040204"/>
              </a:rPr>
              <a:t> </a:t>
            </a:r>
            <a:r>
              <a:rPr sz="2050" b="1" spc="-65" dirty="0">
                <a:solidFill>
                  <a:srgbClr val="FFFFFF"/>
                </a:solidFill>
                <a:latin typeface="Tahoma" panose="020B0604030504040204"/>
                <a:cs typeface="Tahoma" panose="020B0604030504040204"/>
              </a:rPr>
              <a:t>AI-</a:t>
            </a:r>
            <a:r>
              <a:rPr sz="2050" b="1" spc="65" dirty="0">
                <a:solidFill>
                  <a:srgbClr val="FFFFFF"/>
                </a:solidFill>
                <a:latin typeface="Tahoma" panose="020B0604030504040204"/>
                <a:cs typeface="Tahoma" panose="020B0604030504040204"/>
              </a:rPr>
              <a:t>driven</a:t>
            </a:r>
            <a:r>
              <a:rPr sz="2050" b="1" spc="45" dirty="0">
                <a:solidFill>
                  <a:srgbClr val="FFFFFF"/>
                </a:solidFill>
                <a:latin typeface="Tahoma" panose="020B0604030504040204"/>
                <a:cs typeface="Tahoma" panose="020B0604030504040204"/>
              </a:rPr>
              <a:t> </a:t>
            </a:r>
            <a:r>
              <a:rPr sz="2050" b="1" spc="70" dirty="0">
                <a:solidFill>
                  <a:srgbClr val="FFFFFF"/>
                </a:solidFill>
                <a:latin typeface="Tahoma" panose="020B0604030504040204"/>
                <a:cs typeface="Tahoma" panose="020B0604030504040204"/>
              </a:rPr>
              <a:t>clustering</a:t>
            </a:r>
            <a:r>
              <a:rPr sz="2050" b="1" spc="-15" dirty="0">
                <a:solidFill>
                  <a:srgbClr val="FFFFFF"/>
                </a:solidFill>
                <a:latin typeface="Tahoma" panose="020B0604030504040204"/>
                <a:cs typeface="Tahoma" panose="020B0604030504040204"/>
              </a:rPr>
              <a:t> </a:t>
            </a:r>
            <a:r>
              <a:rPr sz="2050" spc="50" dirty="0">
                <a:solidFill>
                  <a:srgbClr val="FFFFFF"/>
                </a:solidFill>
                <a:latin typeface="Verdana" panose="020B0604030504040204"/>
                <a:cs typeface="Verdana" panose="020B0604030504040204"/>
              </a:rPr>
              <a:t>and</a:t>
            </a:r>
            <a:r>
              <a:rPr sz="2050" spc="-135" dirty="0">
                <a:solidFill>
                  <a:srgbClr val="FFFFFF"/>
                </a:solidFill>
                <a:latin typeface="Verdana" panose="020B0604030504040204"/>
                <a:cs typeface="Verdana" panose="020B0604030504040204"/>
              </a:rPr>
              <a:t> </a:t>
            </a:r>
            <a:r>
              <a:rPr sz="2050" b="1" spc="-10" dirty="0">
                <a:solidFill>
                  <a:srgbClr val="FFFFFF"/>
                </a:solidFill>
                <a:latin typeface="Tahoma" panose="020B0604030504040204"/>
                <a:cs typeface="Tahoma" panose="020B0604030504040204"/>
              </a:rPr>
              <a:t>real- </a:t>
            </a:r>
            <a:r>
              <a:rPr sz="2050" b="1" spc="85" dirty="0">
                <a:solidFill>
                  <a:srgbClr val="FFFFFF"/>
                </a:solidFill>
                <a:latin typeface="Tahoma" panose="020B0604030504040204"/>
                <a:cs typeface="Tahoma" panose="020B0604030504040204"/>
              </a:rPr>
              <a:t>time</a:t>
            </a:r>
            <a:r>
              <a:rPr sz="2050" b="1" spc="90" dirty="0">
                <a:solidFill>
                  <a:srgbClr val="FFFFFF"/>
                </a:solidFill>
                <a:latin typeface="Tahoma" panose="020B0604030504040204"/>
                <a:cs typeface="Tahoma" panose="020B0604030504040204"/>
              </a:rPr>
              <a:t> </a:t>
            </a:r>
            <a:r>
              <a:rPr sz="2050" b="1" spc="85" dirty="0">
                <a:solidFill>
                  <a:srgbClr val="FFFFFF"/>
                </a:solidFill>
                <a:latin typeface="Tahoma" panose="020B0604030504040204"/>
                <a:cs typeface="Tahoma" panose="020B0604030504040204"/>
              </a:rPr>
              <a:t>segmentation</a:t>
            </a:r>
            <a:r>
              <a:rPr sz="2050" b="1" spc="20" dirty="0">
                <a:solidFill>
                  <a:srgbClr val="FFFFFF"/>
                </a:solidFill>
                <a:latin typeface="Tahoma" panose="020B0604030504040204"/>
                <a:cs typeface="Tahoma" panose="020B0604030504040204"/>
              </a:rPr>
              <a:t> </a:t>
            </a:r>
            <a:r>
              <a:rPr sz="2050" spc="-45" dirty="0">
                <a:solidFill>
                  <a:srgbClr val="FFFFFF"/>
                </a:solidFill>
                <a:latin typeface="Verdana" panose="020B0604030504040204"/>
                <a:cs typeface="Verdana" panose="020B0604030504040204"/>
              </a:rPr>
              <a:t>are</a:t>
            </a:r>
            <a:r>
              <a:rPr sz="2050" spc="-100"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shaping</a:t>
            </a:r>
            <a:r>
              <a:rPr sz="2050" spc="-100" dirty="0">
                <a:solidFill>
                  <a:srgbClr val="FFFFFF"/>
                </a:solidFill>
                <a:latin typeface="Verdana" panose="020B0604030504040204"/>
                <a:cs typeface="Verdana" panose="020B0604030504040204"/>
              </a:rPr>
              <a:t> </a:t>
            </a:r>
            <a:r>
              <a:rPr sz="2050" spc="-25" dirty="0">
                <a:solidFill>
                  <a:srgbClr val="FFFFFF"/>
                </a:solidFill>
                <a:latin typeface="Verdana" panose="020B0604030504040204"/>
                <a:cs typeface="Verdana" panose="020B0604030504040204"/>
              </a:rPr>
              <a:t>the </a:t>
            </a:r>
            <a:r>
              <a:rPr sz="2050" dirty="0">
                <a:solidFill>
                  <a:srgbClr val="FFFFFF"/>
                </a:solidFill>
                <a:latin typeface="Verdana" panose="020B0604030504040204"/>
                <a:cs typeface="Verdana" panose="020B0604030504040204"/>
              </a:rPr>
              <a:t>future</a:t>
            </a:r>
            <a:r>
              <a:rPr sz="2050" spc="-140"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of</a:t>
            </a:r>
            <a:r>
              <a:rPr sz="2050" spc="-140"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personalized</a:t>
            </a:r>
            <a:r>
              <a:rPr sz="2050" spc="-140" dirty="0">
                <a:solidFill>
                  <a:srgbClr val="FFFFFF"/>
                </a:solidFill>
                <a:latin typeface="Verdana" panose="020B0604030504040204"/>
                <a:cs typeface="Verdana" panose="020B0604030504040204"/>
              </a:rPr>
              <a:t> </a:t>
            </a:r>
            <a:r>
              <a:rPr sz="2050" spc="-20" dirty="0">
                <a:solidFill>
                  <a:srgbClr val="FFFFFF"/>
                </a:solidFill>
                <a:latin typeface="Verdana" panose="020B0604030504040204"/>
                <a:cs typeface="Verdana" panose="020B0604030504040204"/>
              </a:rPr>
              <a:t>marketing.</a:t>
            </a:r>
            <a:r>
              <a:rPr sz="2050" spc="-140"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These </a:t>
            </a:r>
            <a:r>
              <a:rPr sz="2050" dirty="0">
                <a:solidFill>
                  <a:srgbClr val="FFFFFF"/>
                </a:solidFill>
                <a:latin typeface="Verdana" panose="020B0604030504040204"/>
                <a:cs typeface="Verdana" panose="020B0604030504040204"/>
              </a:rPr>
              <a:t>developments</a:t>
            </a:r>
            <a:r>
              <a:rPr sz="2050" spc="-80" dirty="0">
                <a:solidFill>
                  <a:srgbClr val="FFFFFF"/>
                </a:solidFill>
                <a:latin typeface="Verdana" panose="020B0604030504040204"/>
                <a:cs typeface="Verdana" panose="020B0604030504040204"/>
              </a:rPr>
              <a:t> </a:t>
            </a:r>
            <a:r>
              <a:rPr sz="2050" spc="-35" dirty="0">
                <a:solidFill>
                  <a:srgbClr val="FFFFFF"/>
                </a:solidFill>
                <a:latin typeface="Verdana" panose="020B0604030504040204"/>
                <a:cs typeface="Verdana" panose="020B0604030504040204"/>
              </a:rPr>
              <a:t>offer</a:t>
            </a:r>
            <a:r>
              <a:rPr sz="2050" spc="-75" dirty="0">
                <a:solidFill>
                  <a:srgbClr val="FFFFFF"/>
                </a:solidFill>
                <a:latin typeface="Verdana" panose="020B0604030504040204"/>
                <a:cs typeface="Verdana" panose="020B0604030504040204"/>
              </a:rPr>
              <a:t> </a:t>
            </a:r>
            <a:r>
              <a:rPr sz="2050" spc="45" dirty="0">
                <a:solidFill>
                  <a:srgbClr val="FFFFFF"/>
                </a:solidFill>
                <a:latin typeface="Verdana" panose="020B0604030504040204"/>
                <a:cs typeface="Verdana" panose="020B0604030504040204"/>
              </a:rPr>
              <a:t>enhanced</a:t>
            </a:r>
            <a:r>
              <a:rPr sz="2050" spc="-75"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precision </a:t>
            </a:r>
            <a:r>
              <a:rPr sz="2050" spc="50" dirty="0">
                <a:solidFill>
                  <a:srgbClr val="FFFFFF"/>
                </a:solidFill>
                <a:latin typeface="Verdana" panose="020B0604030504040204"/>
                <a:cs typeface="Verdana" panose="020B0604030504040204"/>
              </a:rPr>
              <a:t>and</a:t>
            </a:r>
            <a:r>
              <a:rPr sz="2050" spc="-145" dirty="0">
                <a:solidFill>
                  <a:srgbClr val="FFFFFF"/>
                </a:solidFill>
                <a:latin typeface="Verdana" panose="020B0604030504040204"/>
                <a:cs typeface="Verdana" panose="020B0604030504040204"/>
              </a:rPr>
              <a:t> </a:t>
            </a:r>
            <a:r>
              <a:rPr sz="2050" spc="-20" dirty="0">
                <a:solidFill>
                  <a:srgbClr val="FFFFFF"/>
                </a:solidFill>
                <a:latin typeface="Verdana" panose="020B0604030504040204"/>
                <a:cs typeface="Verdana" panose="020B0604030504040204"/>
              </a:rPr>
              <a:t>agility</a:t>
            </a:r>
            <a:r>
              <a:rPr sz="2050" spc="-140" dirty="0">
                <a:solidFill>
                  <a:srgbClr val="FFFFFF"/>
                </a:solidFill>
                <a:latin typeface="Verdana" panose="020B0604030504040204"/>
                <a:cs typeface="Verdana" panose="020B0604030504040204"/>
              </a:rPr>
              <a:t> </a:t>
            </a:r>
            <a:r>
              <a:rPr sz="2050" dirty="0">
                <a:solidFill>
                  <a:srgbClr val="FFFFFF"/>
                </a:solidFill>
                <a:latin typeface="Verdana" panose="020B0604030504040204"/>
                <a:cs typeface="Verdana" panose="020B0604030504040204"/>
              </a:rPr>
              <a:t>in</a:t>
            </a:r>
            <a:r>
              <a:rPr sz="2050" spc="-140" dirty="0">
                <a:solidFill>
                  <a:srgbClr val="FFFFFF"/>
                </a:solidFill>
                <a:latin typeface="Verdana" panose="020B0604030504040204"/>
                <a:cs typeface="Verdana" panose="020B0604030504040204"/>
              </a:rPr>
              <a:t> </a:t>
            </a:r>
            <a:r>
              <a:rPr sz="2050" spc="45" dirty="0">
                <a:solidFill>
                  <a:srgbClr val="FFFFFF"/>
                </a:solidFill>
                <a:latin typeface="Verdana" panose="020B0604030504040204"/>
                <a:cs typeface="Verdana" panose="020B0604030504040204"/>
              </a:rPr>
              <a:t>segmenting</a:t>
            </a:r>
            <a:r>
              <a:rPr sz="2050" spc="-140" dirty="0">
                <a:solidFill>
                  <a:srgbClr val="FFFFFF"/>
                </a:solidFill>
                <a:latin typeface="Verdana" panose="020B0604030504040204"/>
                <a:cs typeface="Verdana" panose="020B0604030504040204"/>
              </a:rPr>
              <a:t> </a:t>
            </a:r>
            <a:r>
              <a:rPr sz="2050" spc="-10" dirty="0">
                <a:solidFill>
                  <a:srgbClr val="FFFFFF"/>
                </a:solidFill>
                <a:latin typeface="Verdana" panose="020B0604030504040204"/>
                <a:cs typeface="Verdana" panose="020B0604030504040204"/>
              </a:rPr>
              <a:t>customers.</a:t>
            </a:r>
            <a:endParaRPr sz="2050">
              <a:latin typeface="Verdana" panose="020B0604030504040204"/>
              <a:cs typeface="Verdana" panose="020B0604030504040204"/>
            </a:endParaRPr>
          </a:p>
        </p:txBody>
      </p:sp>
      <p:sp>
        <p:nvSpPr>
          <p:cNvPr id="5" name="object 5"/>
          <p:cNvSpPr/>
          <p:nvPr/>
        </p:nvSpPr>
        <p:spPr>
          <a:xfrm>
            <a:off x="1954326" y="711326"/>
            <a:ext cx="5216525" cy="28575"/>
          </a:xfrm>
          <a:custGeom>
            <a:avLst/>
            <a:gdLst/>
            <a:ahLst/>
            <a:cxnLst/>
            <a:rect l="l" t="t" r="r" b="b"/>
            <a:pathLst>
              <a:path w="5216525" h="28575">
                <a:moveTo>
                  <a:pt x="5216207" y="0"/>
                </a:moveTo>
                <a:lnTo>
                  <a:pt x="0" y="0"/>
                </a:lnTo>
                <a:lnTo>
                  <a:pt x="0" y="28575"/>
                </a:lnTo>
                <a:lnTo>
                  <a:pt x="5216207" y="28575"/>
                </a:lnTo>
                <a:lnTo>
                  <a:pt x="5216207" y="0"/>
                </a:lnTo>
                <a:close/>
              </a:path>
            </a:pathLst>
          </a:custGeom>
          <a:solidFill>
            <a:srgbClr val="FFAB40"/>
          </a:solidFill>
        </p:spPr>
        <p:txBody>
          <a:bodyPr wrap="square" lIns="0" tIns="0" rIns="0" bIns="0" rtlCol="0"/>
          <a:lstStyle/>
          <a:p/>
        </p:txBody>
      </p:sp>
      <p:pic>
        <p:nvPicPr>
          <p:cNvPr id="6" name="object 6"/>
          <p:cNvPicPr/>
          <p:nvPr/>
        </p:nvPicPr>
        <p:blipFill>
          <a:blip r:embed="rId2" cstate="print"/>
          <a:stretch>
            <a:fillRect/>
          </a:stretch>
        </p:blipFill>
        <p:spPr>
          <a:xfrm>
            <a:off x="9876688" y="2638234"/>
            <a:ext cx="6667500" cy="60959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0"/>
            <a:ext cx="18288000" cy="10286998"/>
          </a:xfrm>
          <a:prstGeom prst="rect">
            <a:avLst/>
          </a:prstGeom>
        </p:spPr>
      </p:pic>
      <p:sp>
        <p:nvSpPr>
          <p:cNvPr id="3" name="object 3"/>
          <p:cNvSpPr txBox="1">
            <a:spLocks noGrp="1"/>
          </p:cNvSpPr>
          <p:nvPr>
            <p:ph type="title"/>
          </p:nvPr>
        </p:nvSpPr>
        <p:spPr>
          <a:xfrm>
            <a:off x="1954974" y="1075931"/>
            <a:ext cx="3634104" cy="757555"/>
          </a:xfrm>
          <a:prstGeom prst="rect">
            <a:avLst/>
          </a:prstGeom>
        </p:spPr>
        <p:txBody>
          <a:bodyPr vert="horz" wrap="square" lIns="0" tIns="12700" rIns="0" bIns="0" rtlCol="0">
            <a:spAutoFit/>
          </a:bodyPr>
          <a:lstStyle/>
          <a:p>
            <a:pPr marL="12700">
              <a:lnSpc>
                <a:spcPct val="100000"/>
              </a:lnSpc>
              <a:spcBef>
                <a:spcPts val="100"/>
              </a:spcBef>
            </a:pPr>
            <a:r>
              <a:rPr spc="185" dirty="0"/>
              <a:t>Conclusion</a:t>
            </a:r>
            <a:endParaRPr spc="185" dirty="0"/>
          </a:p>
        </p:txBody>
      </p:sp>
      <p:sp>
        <p:nvSpPr>
          <p:cNvPr id="4" name="object 4"/>
          <p:cNvSpPr txBox="1"/>
          <p:nvPr/>
        </p:nvSpPr>
        <p:spPr>
          <a:xfrm>
            <a:off x="10174947" y="1199489"/>
            <a:ext cx="5559425" cy="1616710"/>
          </a:xfrm>
          <a:prstGeom prst="rect">
            <a:avLst/>
          </a:prstGeom>
        </p:spPr>
        <p:txBody>
          <a:bodyPr vert="horz" wrap="square" lIns="0" tIns="14604" rIns="0" bIns="0" rtlCol="0">
            <a:spAutoFit/>
          </a:bodyPr>
          <a:lstStyle/>
          <a:p>
            <a:pPr marL="12700" marR="5080" algn="just">
              <a:lnSpc>
                <a:spcPct val="99000"/>
              </a:lnSpc>
              <a:spcBef>
                <a:spcPts val="115"/>
              </a:spcBef>
            </a:pPr>
            <a:r>
              <a:rPr sz="1750" dirty="0">
                <a:solidFill>
                  <a:srgbClr val="FFFFFF"/>
                </a:solidFill>
                <a:latin typeface="Verdana" panose="020B0604030504040204"/>
                <a:cs typeface="Verdana" panose="020B0604030504040204"/>
              </a:rPr>
              <a:t>Summarizing</a:t>
            </a:r>
            <a:r>
              <a:rPr sz="1750" spc="175"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the</a:t>
            </a:r>
            <a:r>
              <a:rPr sz="1750" spc="175"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key</a:t>
            </a:r>
            <a:r>
              <a:rPr sz="1750" spc="180"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takeaways</a:t>
            </a:r>
            <a:r>
              <a:rPr sz="1750" spc="175"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from</a:t>
            </a:r>
            <a:r>
              <a:rPr sz="1750" spc="175" dirty="0">
                <a:solidFill>
                  <a:srgbClr val="FFFFFF"/>
                </a:solidFill>
                <a:latin typeface="Verdana" panose="020B0604030504040204"/>
                <a:cs typeface="Verdana" panose="020B0604030504040204"/>
              </a:rPr>
              <a:t> </a:t>
            </a:r>
            <a:r>
              <a:rPr sz="1750" spc="-10" dirty="0">
                <a:solidFill>
                  <a:srgbClr val="FFFFFF"/>
                </a:solidFill>
                <a:latin typeface="Verdana" panose="020B0604030504040204"/>
                <a:cs typeface="Verdana" panose="020B0604030504040204"/>
              </a:rPr>
              <a:t>customer </a:t>
            </a:r>
            <a:r>
              <a:rPr sz="1750" dirty="0">
                <a:solidFill>
                  <a:srgbClr val="FFFFFF"/>
                </a:solidFill>
                <a:latin typeface="Verdana" panose="020B0604030504040204"/>
                <a:cs typeface="Verdana" panose="020B0604030504040204"/>
              </a:rPr>
              <a:t>segmentation</a:t>
            </a:r>
            <a:r>
              <a:rPr sz="1750" spc="125"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using</a:t>
            </a:r>
            <a:r>
              <a:rPr sz="1750" spc="125" dirty="0">
                <a:solidFill>
                  <a:srgbClr val="FFFFFF"/>
                </a:solidFill>
                <a:latin typeface="Verdana" panose="020B0604030504040204"/>
                <a:cs typeface="Verdana" panose="020B0604030504040204"/>
              </a:rPr>
              <a:t>  </a:t>
            </a:r>
            <a:r>
              <a:rPr sz="1750" spc="-95" dirty="0">
                <a:solidFill>
                  <a:srgbClr val="FFFFFF"/>
                </a:solidFill>
                <a:latin typeface="Verdana" panose="020B0604030504040204"/>
                <a:cs typeface="Verdana" panose="020B0604030504040204"/>
              </a:rPr>
              <a:t>K-</a:t>
            </a:r>
            <a:r>
              <a:rPr sz="1750" dirty="0">
                <a:solidFill>
                  <a:srgbClr val="FFFFFF"/>
                </a:solidFill>
                <a:latin typeface="Verdana" panose="020B0604030504040204"/>
                <a:cs typeface="Verdana" panose="020B0604030504040204"/>
              </a:rPr>
              <a:t>means</a:t>
            </a:r>
            <a:r>
              <a:rPr sz="1750" spc="130"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Clustering.</a:t>
            </a:r>
            <a:r>
              <a:rPr sz="1750" spc="125" dirty="0">
                <a:solidFill>
                  <a:srgbClr val="FFFFFF"/>
                </a:solidFill>
                <a:latin typeface="Verdana" panose="020B0604030504040204"/>
                <a:cs typeface="Verdana" panose="020B0604030504040204"/>
              </a:rPr>
              <a:t>  </a:t>
            </a:r>
            <a:r>
              <a:rPr sz="1750" spc="-20" dirty="0">
                <a:solidFill>
                  <a:srgbClr val="FFFFFF"/>
                </a:solidFill>
                <a:latin typeface="Verdana" panose="020B0604030504040204"/>
                <a:cs typeface="Verdana" panose="020B0604030504040204"/>
              </a:rPr>
              <a:t>This </a:t>
            </a:r>
            <a:r>
              <a:rPr sz="1750" dirty="0">
                <a:solidFill>
                  <a:srgbClr val="FFFFFF"/>
                </a:solidFill>
                <a:latin typeface="Verdana" panose="020B0604030504040204"/>
                <a:cs typeface="Verdana" panose="020B0604030504040204"/>
              </a:rPr>
              <a:t>approach</a:t>
            </a:r>
            <a:r>
              <a:rPr sz="1750" spc="-5"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enables  businesses  to</a:t>
            </a:r>
            <a:r>
              <a:rPr sz="1750" spc="-5"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gain  </a:t>
            </a:r>
            <a:r>
              <a:rPr sz="1750" spc="-10" dirty="0">
                <a:solidFill>
                  <a:srgbClr val="FFFFFF"/>
                </a:solidFill>
                <a:latin typeface="Verdana" panose="020B0604030504040204"/>
                <a:cs typeface="Verdana" panose="020B0604030504040204"/>
              </a:rPr>
              <a:t>valuable </a:t>
            </a:r>
            <a:r>
              <a:rPr sz="1750" dirty="0">
                <a:solidFill>
                  <a:srgbClr val="FFFFFF"/>
                </a:solidFill>
                <a:latin typeface="Verdana" panose="020B0604030504040204"/>
                <a:cs typeface="Verdana" panose="020B0604030504040204"/>
              </a:rPr>
              <a:t>insights,</a:t>
            </a:r>
            <a:r>
              <a:rPr sz="1750" spc="455"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drive</a:t>
            </a:r>
            <a:r>
              <a:rPr sz="1750" spc="459"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targeted</a:t>
            </a:r>
            <a:r>
              <a:rPr sz="1750" spc="459"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marketing,</a:t>
            </a:r>
            <a:r>
              <a:rPr sz="1750" spc="459"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and</a:t>
            </a:r>
            <a:r>
              <a:rPr sz="1750" spc="459" dirty="0">
                <a:solidFill>
                  <a:srgbClr val="FFFFFF"/>
                </a:solidFill>
                <a:latin typeface="Verdana" panose="020B0604030504040204"/>
                <a:cs typeface="Verdana" panose="020B0604030504040204"/>
              </a:rPr>
              <a:t> </a:t>
            </a:r>
            <a:r>
              <a:rPr sz="1750" spc="-10" dirty="0">
                <a:solidFill>
                  <a:srgbClr val="FFFFFF"/>
                </a:solidFill>
                <a:latin typeface="Verdana" panose="020B0604030504040204"/>
                <a:cs typeface="Verdana" panose="020B0604030504040204"/>
              </a:rPr>
              <a:t>deliver </a:t>
            </a:r>
            <a:r>
              <a:rPr sz="1750" dirty="0">
                <a:solidFill>
                  <a:srgbClr val="FFFFFF"/>
                </a:solidFill>
                <a:latin typeface="Verdana" panose="020B0604030504040204"/>
                <a:cs typeface="Verdana" panose="020B0604030504040204"/>
              </a:rPr>
              <a:t>personalized</a:t>
            </a:r>
            <a:r>
              <a:rPr sz="1750" spc="155"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experiences,</a:t>
            </a:r>
            <a:r>
              <a:rPr sz="1750" spc="160"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ultimately</a:t>
            </a:r>
            <a:r>
              <a:rPr sz="1750" spc="160" dirty="0">
                <a:solidFill>
                  <a:srgbClr val="FFFFFF"/>
                </a:solidFill>
                <a:latin typeface="Verdana" panose="020B0604030504040204"/>
                <a:cs typeface="Verdana" panose="020B0604030504040204"/>
              </a:rPr>
              <a:t>  </a:t>
            </a:r>
            <a:r>
              <a:rPr sz="1750" spc="-10" dirty="0">
                <a:solidFill>
                  <a:srgbClr val="FFFFFF"/>
                </a:solidFill>
                <a:latin typeface="Verdana" panose="020B0604030504040204"/>
                <a:cs typeface="Verdana" panose="020B0604030504040204"/>
              </a:rPr>
              <a:t>fostering </a:t>
            </a:r>
            <a:r>
              <a:rPr sz="1750" dirty="0">
                <a:solidFill>
                  <a:srgbClr val="FFFFFF"/>
                </a:solidFill>
                <a:latin typeface="Verdana" panose="020B0604030504040204"/>
                <a:cs typeface="Verdana" panose="020B0604030504040204"/>
              </a:rPr>
              <a:t>customer</a:t>
            </a:r>
            <a:r>
              <a:rPr sz="1750" spc="-10" dirty="0">
                <a:solidFill>
                  <a:srgbClr val="FFFFFF"/>
                </a:solidFill>
                <a:latin typeface="Verdana" panose="020B0604030504040204"/>
                <a:cs typeface="Verdana" panose="020B0604030504040204"/>
              </a:rPr>
              <a:t> </a:t>
            </a:r>
            <a:r>
              <a:rPr sz="1750" spc="-45" dirty="0">
                <a:solidFill>
                  <a:srgbClr val="FFFFFF"/>
                </a:solidFill>
                <a:latin typeface="Verdana" panose="020B0604030504040204"/>
                <a:cs typeface="Verdana" panose="020B0604030504040204"/>
              </a:rPr>
              <a:t>loyalty</a:t>
            </a:r>
            <a:r>
              <a:rPr sz="1750" spc="-10"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and</a:t>
            </a:r>
            <a:r>
              <a:rPr sz="1750" spc="-5" dirty="0">
                <a:solidFill>
                  <a:srgbClr val="FFFFFF"/>
                </a:solidFill>
                <a:latin typeface="Verdana" panose="020B0604030504040204"/>
                <a:cs typeface="Verdana" panose="020B0604030504040204"/>
              </a:rPr>
              <a:t> </a:t>
            </a:r>
            <a:r>
              <a:rPr sz="1750" dirty="0">
                <a:solidFill>
                  <a:srgbClr val="FFFFFF"/>
                </a:solidFill>
                <a:latin typeface="Verdana" panose="020B0604030504040204"/>
                <a:cs typeface="Verdana" panose="020B0604030504040204"/>
              </a:rPr>
              <a:t>maximizing</a:t>
            </a:r>
            <a:r>
              <a:rPr sz="1750" spc="-10" dirty="0">
                <a:solidFill>
                  <a:srgbClr val="FFFFFF"/>
                </a:solidFill>
                <a:latin typeface="Verdana" panose="020B0604030504040204"/>
                <a:cs typeface="Verdana" panose="020B0604030504040204"/>
              </a:rPr>
              <a:t> </a:t>
            </a:r>
            <a:r>
              <a:rPr sz="1750" spc="-20" dirty="0">
                <a:solidFill>
                  <a:srgbClr val="FFFFFF"/>
                </a:solidFill>
                <a:latin typeface="Verdana" panose="020B0604030504040204"/>
                <a:cs typeface="Verdana" panose="020B0604030504040204"/>
              </a:rPr>
              <a:t>ROI.</a:t>
            </a:r>
            <a:endParaRPr sz="1750">
              <a:latin typeface="Verdana" panose="020B0604030504040204"/>
              <a:cs typeface="Verdana" panose="020B0604030504040204"/>
            </a:endParaRPr>
          </a:p>
        </p:txBody>
      </p:sp>
      <p:sp>
        <p:nvSpPr>
          <p:cNvPr id="5" name="object 5"/>
          <p:cNvSpPr/>
          <p:nvPr/>
        </p:nvSpPr>
        <p:spPr>
          <a:xfrm>
            <a:off x="1954326" y="711326"/>
            <a:ext cx="5216525" cy="28575"/>
          </a:xfrm>
          <a:custGeom>
            <a:avLst/>
            <a:gdLst/>
            <a:ahLst/>
            <a:cxnLst/>
            <a:rect l="l" t="t" r="r" b="b"/>
            <a:pathLst>
              <a:path w="5216525" h="28575">
                <a:moveTo>
                  <a:pt x="5216207" y="0"/>
                </a:moveTo>
                <a:lnTo>
                  <a:pt x="0" y="0"/>
                </a:lnTo>
                <a:lnTo>
                  <a:pt x="0" y="28575"/>
                </a:lnTo>
                <a:lnTo>
                  <a:pt x="5216207" y="28575"/>
                </a:lnTo>
                <a:lnTo>
                  <a:pt x="5216207" y="0"/>
                </a:lnTo>
                <a:close/>
              </a:path>
            </a:pathLst>
          </a:custGeom>
          <a:solidFill>
            <a:srgbClr val="FFAB40"/>
          </a:solidFill>
        </p:spPr>
        <p:txBody>
          <a:bodyPr wrap="square" lIns="0" tIns="0" rIns="0" bIns="0" rtlCol="0"/>
          <a:lstStyl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3"/>
          </a:xfrm>
          <a:prstGeom prst="rect">
            <a:avLst/>
          </a:prstGeom>
        </p:spPr>
      </p:pic>
      <p:sp>
        <p:nvSpPr>
          <p:cNvPr id="3" name="object 3"/>
          <p:cNvSpPr txBox="1">
            <a:spLocks noGrp="1"/>
          </p:cNvSpPr>
          <p:nvPr>
            <p:ph type="title"/>
          </p:nvPr>
        </p:nvSpPr>
        <p:spPr>
          <a:xfrm>
            <a:off x="1611337" y="2703614"/>
            <a:ext cx="3838575" cy="1122680"/>
          </a:xfrm>
          <a:prstGeom prst="rect">
            <a:avLst/>
          </a:prstGeom>
        </p:spPr>
        <p:txBody>
          <a:bodyPr vert="horz" wrap="square" lIns="0" tIns="12700" rIns="0" bIns="0" rtlCol="0">
            <a:spAutoFit/>
          </a:bodyPr>
          <a:lstStyle/>
          <a:p>
            <a:pPr marL="12700">
              <a:lnSpc>
                <a:spcPct val="100000"/>
              </a:lnSpc>
              <a:spcBef>
                <a:spcPts val="100"/>
              </a:spcBef>
            </a:pPr>
            <a:r>
              <a:rPr sz="7200" spc="195" dirty="0">
                <a:solidFill>
                  <a:srgbClr val="FFFFFF"/>
                </a:solidFill>
              </a:rPr>
              <a:t>Thanks!</a:t>
            </a:r>
            <a:endParaRPr sz="7200"/>
          </a:p>
        </p:txBody>
      </p:sp>
      <p:sp>
        <p:nvSpPr>
          <p:cNvPr id="14" name="object 14"/>
          <p:cNvSpPr/>
          <p:nvPr/>
        </p:nvSpPr>
        <p:spPr>
          <a:xfrm>
            <a:off x="1609750" y="4315040"/>
            <a:ext cx="5216525" cy="28575"/>
          </a:xfrm>
          <a:custGeom>
            <a:avLst/>
            <a:gdLst/>
            <a:ahLst/>
            <a:cxnLst/>
            <a:rect l="l" t="t" r="r" b="b"/>
            <a:pathLst>
              <a:path w="5216525" h="28575">
                <a:moveTo>
                  <a:pt x="5216207" y="0"/>
                </a:moveTo>
                <a:lnTo>
                  <a:pt x="0" y="0"/>
                </a:lnTo>
                <a:lnTo>
                  <a:pt x="0" y="28575"/>
                </a:lnTo>
                <a:lnTo>
                  <a:pt x="5216207" y="28575"/>
                </a:lnTo>
                <a:lnTo>
                  <a:pt x="5216207" y="0"/>
                </a:lnTo>
                <a:close/>
              </a:path>
            </a:pathLst>
          </a:custGeom>
          <a:solidFill>
            <a:srgbClr val="FFAB40"/>
          </a:solidFill>
        </p:spPr>
        <p:txBody>
          <a:bodyPr wrap="square" lIns="0" tIns="0" rIns="0" bIns="0" rtlCol="0"/>
          <a:lstStyl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sp>
        <p:nvSpPr>
          <p:cNvPr id="6" name="Content Placeholder 5"/>
          <p:cNvSpPr>
            <a:spLocks noGrp="1"/>
          </p:cNvSpPr>
          <p:nvPr>
            <p:ph sz="half" idx="3"/>
          </p:nvPr>
        </p:nvSpPr>
        <p:spPr/>
        <p:txBody>
          <a:bodyPr/>
          <a:p>
            <a:endParaRPr lang="en-US"/>
          </a:p>
        </p:txBody>
      </p:sp>
      <p:pic>
        <p:nvPicPr>
          <p:cNvPr id="4" name="object 2"/>
          <p:cNvPicPr>
            <a:picLocks noChangeAspect="1"/>
          </p:cNvPicPr>
          <p:nvPr>
            <p:ph sz="half" idx="2"/>
          </p:nvPr>
        </p:nvPicPr>
        <p:blipFill>
          <a:blip r:embed="rId1" cstate="print"/>
          <a:stretch>
            <a:fillRect/>
          </a:stretch>
        </p:blipFill>
        <p:spPr>
          <a:xfrm>
            <a:off x="-635" y="17780"/>
            <a:ext cx="18301970" cy="10282555"/>
          </a:xfrm>
          <a:prstGeom prst="rect">
            <a:avLst/>
          </a:prstGeom>
        </p:spPr>
      </p:pic>
      <p:sp>
        <p:nvSpPr>
          <p:cNvPr id="7" name="Text Box 6"/>
          <p:cNvSpPr txBox="1"/>
          <p:nvPr/>
        </p:nvSpPr>
        <p:spPr>
          <a:xfrm>
            <a:off x="2427605" y="659130"/>
            <a:ext cx="6100445" cy="368300"/>
          </a:xfrm>
          <a:prstGeom prst="rect">
            <a:avLst/>
          </a:prstGeom>
          <a:noFill/>
        </p:spPr>
        <p:txBody>
          <a:bodyPr wrap="square" rtlCol="0">
            <a:spAutoFit/>
          </a:bodyPr>
          <a:p>
            <a:endParaRPr lang="en-US"/>
          </a:p>
        </p:txBody>
      </p:sp>
      <p:sp>
        <p:nvSpPr>
          <p:cNvPr id="8" name="Text Box 7"/>
          <p:cNvSpPr txBox="1"/>
          <p:nvPr/>
        </p:nvSpPr>
        <p:spPr>
          <a:xfrm>
            <a:off x="5797550" y="882650"/>
            <a:ext cx="6100445" cy="475615"/>
          </a:xfrm>
          <a:prstGeom prst="rect">
            <a:avLst/>
          </a:prstGeom>
          <a:noFill/>
        </p:spPr>
        <p:txBody>
          <a:bodyPr wrap="square" rtlCol="0">
            <a:spAutoFit/>
          </a:bodyPr>
          <a:p>
            <a:pPr algn="ctr"/>
            <a:r>
              <a:rPr lang="en-IN" altLang="en-US" sz="2500" b="1">
                <a:solidFill>
                  <a:schemeClr val="accent6"/>
                </a:solidFill>
              </a:rPr>
              <a:t>CONTENT</a:t>
            </a:r>
            <a:endParaRPr lang="en-IN" altLang="en-US" sz="2500" b="1">
              <a:solidFill>
                <a:schemeClr val="accent6"/>
              </a:solidFill>
            </a:endParaRPr>
          </a:p>
        </p:txBody>
      </p:sp>
      <p:sp>
        <p:nvSpPr>
          <p:cNvPr id="11" name="Text Box 10"/>
          <p:cNvSpPr txBox="1"/>
          <p:nvPr/>
        </p:nvSpPr>
        <p:spPr>
          <a:xfrm>
            <a:off x="4197350" y="1873250"/>
            <a:ext cx="9691370" cy="6748780"/>
          </a:xfrm>
          <a:prstGeom prst="rect">
            <a:avLst/>
          </a:prstGeom>
          <a:noFill/>
        </p:spPr>
        <p:txBody>
          <a:bodyPr wrap="square" rtlCol="0">
            <a:noAutofit/>
          </a:bodyPr>
          <a:p>
            <a:r>
              <a:rPr lang="en-IN" altLang="en-US" sz="2500" b="1">
                <a:solidFill>
                  <a:schemeClr val="bg1"/>
                </a:solidFill>
                <a:latin typeface="Arial Black" panose="020B0A04020102020204" charset="0"/>
                <a:cs typeface="Arial Black" panose="020B0A04020102020204" charset="0"/>
              </a:rPr>
              <a:t>1.INTRODUCTION</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2.UNDERSTANDING K-MEAN CLUSTERING</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3.LITERATURE</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4.DATA PROCESSING</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5.CHOOSING THE OPTIMAL K</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6.FEATURE SELECTION</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7.INTERPRETING CLUSTER RESULT</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8.TARGETED MARKETING STRATEGIES</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9.PERSONALIZED CUSTOMER EXPERIENCE</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10.MEASURING SEGMENT PERFORMANCE</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11.CHALLENGES AND LIMITATION</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12.FUTURE TRENDS IN CUSTOMER SEGMENTATION</a:t>
            </a:r>
            <a:endParaRPr lang="en-IN" altLang="en-US" sz="2500" b="1">
              <a:solidFill>
                <a:schemeClr val="bg1"/>
              </a:solidFill>
              <a:latin typeface="Arial Black" panose="020B0A04020102020204" charset="0"/>
              <a:cs typeface="Arial Black" panose="020B0A04020102020204" charset="0"/>
            </a:endParaRPr>
          </a:p>
          <a:p>
            <a:r>
              <a:rPr lang="en-IN" altLang="en-US" sz="2500" b="1">
                <a:solidFill>
                  <a:schemeClr val="bg1"/>
                </a:solidFill>
                <a:latin typeface="Arial Black" panose="020B0A04020102020204" charset="0"/>
                <a:cs typeface="Arial Black" panose="020B0A04020102020204" charset="0"/>
              </a:rPr>
              <a:t>13.CONCLUSION</a:t>
            </a:r>
            <a:endParaRPr lang="en-IN" altLang="en-US" sz="2500" b="1">
              <a:solidFill>
                <a:schemeClr val="bg1"/>
              </a:solidFill>
              <a:latin typeface="Arial Black" panose="020B0A04020102020204" charset="0"/>
              <a:cs typeface="Arial Black" panose="020B0A040201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7053706" y="1442859"/>
            <a:ext cx="4178935" cy="768350"/>
          </a:xfrm>
          <a:prstGeom prst="rect">
            <a:avLst/>
          </a:prstGeom>
        </p:spPr>
        <p:txBody>
          <a:bodyPr vert="horz" wrap="square" lIns="0" tIns="15875" rIns="0" bIns="0" rtlCol="0">
            <a:spAutoFit/>
          </a:bodyPr>
          <a:lstStyle/>
          <a:p>
            <a:pPr marL="12700">
              <a:lnSpc>
                <a:spcPct val="100000"/>
              </a:lnSpc>
              <a:spcBef>
                <a:spcPts val="125"/>
              </a:spcBef>
            </a:pPr>
            <a:r>
              <a:rPr sz="4850" spc="-145" dirty="0">
                <a:latin typeface="Verdana" panose="020B0604030504040204"/>
                <a:cs typeface="Verdana" panose="020B0604030504040204"/>
              </a:rPr>
              <a:t>Introduction</a:t>
            </a:r>
            <a:endParaRPr sz="4850">
              <a:latin typeface="Verdana" panose="020B0604030504040204"/>
              <a:cs typeface="Verdana" panose="020B0604030504040204"/>
            </a:endParaRPr>
          </a:p>
        </p:txBody>
      </p:sp>
      <p:sp>
        <p:nvSpPr>
          <p:cNvPr id="4" name="object 4"/>
          <p:cNvSpPr txBox="1"/>
          <p:nvPr/>
        </p:nvSpPr>
        <p:spPr>
          <a:xfrm>
            <a:off x="4967875" y="2949471"/>
            <a:ext cx="8350250" cy="1712595"/>
          </a:xfrm>
          <a:prstGeom prst="rect">
            <a:avLst/>
          </a:prstGeom>
        </p:spPr>
        <p:txBody>
          <a:bodyPr vert="horz" wrap="square" lIns="0" tIns="16510" rIns="0" bIns="0" rtlCol="0">
            <a:spAutoFit/>
          </a:bodyPr>
          <a:lstStyle/>
          <a:p>
            <a:pPr marL="12065" marR="5080" algn="ctr">
              <a:lnSpc>
                <a:spcPct val="100000"/>
              </a:lnSpc>
              <a:spcBef>
                <a:spcPts val="130"/>
              </a:spcBef>
            </a:pPr>
            <a:r>
              <a:rPr sz="2200" dirty="0">
                <a:solidFill>
                  <a:srgbClr val="FFFFFF"/>
                </a:solidFill>
                <a:latin typeface="Verdana" panose="020B0604030504040204"/>
                <a:cs typeface="Verdana" panose="020B0604030504040204"/>
              </a:rPr>
              <a:t>Introduction</a:t>
            </a:r>
            <a:r>
              <a:rPr sz="2200" spc="-9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to</a:t>
            </a:r>
            <a:r>
              <a:rPr sz="2200" spc="-90" dirty="0">
                <a:solidFill>
                  <a:srgbClr val="FFFFFF"/>
                </a:solidFill>
                <a:latin typeface="Verdana" panose="020B0604030504040204"/>
                <a:cs typeface="Verdana" panose="020B0604030504040204"/>
              </a:rPr>
              <a:t> </a:t>
            </a:r>
            <a:r>
              <a:rPr sz="2200" b="1" spc="-70" dirty="0">
                <a:solidFill>
                  <a:srgbClr val="FFFFFF"/>
                </a:solidFill>
                <a:latin typeface="Verdana" panose="020B0604030504040204"/>
                <a:cs typeface="Verdana" panose="020B0604030504040204"/>
              </a:rPr>
              <a:t>Customer</a:t>
            </a:r>
            <a:r>
              <a:rPr sz="2200" b="1" spc="5" dirty="0">
                <a:solidFill>
                  <a:srgbClr val="FFFFFF"/>
                </a:solidFill>
                <a:latin typeface="Verdana" panose="020B0604030504040204"/>
                <a:cs typeface="Verdana" panose="020B0604030504040204"/>
              </a:rPr>
              <a:t> </a:t>
            </a:r>
            <a:r>
              <a:rPr sz="2200" b="1" spc="-65" dirty="0">
                <a:solidFill>
                  <a:srgbClr val="FFFFFF"/>
                </a:solidFill>
                <a:latin typeface="Verdana" panose="020B0604030504040204"/>
                <a:cs typeface="Verdana" panose="020B0604030504040204"/>
              </a:rPr>
              <a:t>Segmentation</a:t>
            </a:r>
            <a:r>
              <a:rPr sz="2200" b="1" spc="-7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using</a:t>
            </a:r>
            <a:r>
              <a:rPr sz="2200" spc="-90" dirty="0">
                <a:solidFill>
                  <a:srgbClr val="FFFFFF"/>
                </a:solidFill>
                <a:latin typeface="Verdana" panose="020B0604030504040204"/>
                <a:cs typeface="Verdana" panose="020B0604030504040204"/>
              </a:rPr>
              <a:t> </a:t>
            </a:r>
            <a:r>
              <a:rPr sz="2250" i="1" spc="-140" dirty="0">
                <a:solidFill>
                  <a:srgbClr val="FFFFFF"/>
                </a:solidFill>
                <a:latin typeface="Verdana" panose="020B0604030504040204"/>
                <a:cs typeface="Verdana" panose="020B0604030504040204"/>
              </a:rPr>
              <a:t>K-</a:t>
            </a:r>
            <a:r>
              <a:rPr sz="2250" i="1" spc="-10" dirty="0">
                <a:solidFill>
                  <a:srgbClr val="FFFFFF"/>
                </a:solidFill>
                <a:latin typeface="Verdana" panose="020B0604030504040204"/>
                <a:cs typeface="Verdana" panose="020B0604030504040204"/>
              </a:rPr>
              <a:t>means </a:t>
            </a:r>
            <a:r>
              <a:rPr sz="2250" i="1" spc="-50" dirty="0">
                <a:solidFill>
                  <a:srgbClr val="FFFFFF"/>
                </a:solidFill>
                <a:latin typeface="Verdana" panose="020B0604030504040204"/>
                <a:cs typeface="Verdana" panose="020B0604030504040204"/>
              </a:rPr>
              <a:t>Clustering</a:t>
            </a:r>
            <a:r>
              <a:rPr sz="2200" spc="-50" dirty="0">
                <a:solidFill>
                  <a:srgbClr val="FFFFFF"/>
                </a:solidFill>
                <a:latin typeface="Verdana" panose="020B0604030504040204"/>
                <a:cs typeface="Verdana" panose="020B0604030504040204"/>
              </a:rPr>
              <a:t>.</a:t>
            </a:r>
            <a:r>
              <a:rPr sz="2200" spc="-110" dirty="0">
                <a:solidFill>
                  <a:srgbClr val="FFFFFF"/>
                </a:solidFill>
                <a:latin typeface="Verdana" panose="020B0604030504040204"/>
                <a:cs typeface="Verdana" panose="020B0604030504040204"/>
              </a:rPr>
              <a:t> </a:t>
            </a:r>
            <a:r>
              <a:rPr sz="2200" spc="-35" dirty="0">
                <a:solidFill>
                  <a:srgbClr val="FFFFFF"/>
                </a:solidFill>
                <a:latin typeface="Verdana" panose="020B0604030504040204"/>
                <a:cs typeface="Verdana" panose="020B0604030504040204"/>
              </a:rPr>
              <a:t>This</a:t>
            </a:r>
            <a:r>
              <a:rPr sz="2200" spc="-105" dirty="0">
                <a:solidFill>
                  <a:srgbClr val="FFFFFF"/>
                </a:solidFill>
                <a:latin typeface="Verdana" panose="020B0604030504040204"/>
                <a:cs typeface="Verdana" panose="020B0604030504040204"/>
              </a:rPr>
              <a:t> </a:t>
            </a:r>
            <a:r>
              <a:rPr sz="2200" spc="75" dirty="0">
                <a:solidFill>
                  <a:srgbClr val="FFFFFF"/>
                </a:solidFill>
                <a:latin typeface="Verdana" panose="020B0604030504040204"/>
                <a:cs typeface="Verdana" panose="020B0604030504040204"/>
              </a:rPr>
              <a:t>method</a:t>
            </a:r>
            <a:r>
              <a:rPr sz="2200" spc="-11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helps</a:t>
            </a:r>
            <a:r>
              <a:rPr sz="2200" spc="-105" dirty="0">
                <a:solidFill>
                  <a:srgbClr val="FFFFFF"/>
                </a:solidFill>
                <a:latin typeface="Verdana" panose="020B0604030504040204"/>
                <a:cs typeface="Verdana" panose="020B0604030504040204"/>
              </a:rPr>
              <a:t> </a:t>
            </a:r>
            <a:r>
              <a:rPr sz="2200" spc="-10" dirty="0">
                <a:solidFill>
                  <a:srgbClr val="FFFFFF"/>
                </a:solidFill>
                <a:latin typeface="Verdana" panose="020B0604030504040204"/>
                <a:cs typeface="Verdana" panose="020B0604030504040204"/>
              </a:rPr>
              <a:t>businesses</a:t>
            </a:r>
            <a:r>
              <a:rPr sz="2200" spc="-11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understand</a:t>
            </a:r>
            <a:r>
              <a:rPr sz="2200" spc="-105" dirty="0">
                <a:solidFill>
                  <a:srgbClr val="FFFFFF"/>
                </a:solidFill>
                <a:latin typeface="Verdana" panose="020B0604030504040204"/>
                <a:cs typeface="Verdana" panose="020B0604030504040204"/>
              </a:rPr>
              <a:t> </a:t>
            </a:r>
            <a:r>
              <a:rPr sz="2200" spc="25" dirty="0">
                <a:solidFill>
                  <a:srgbClr val="FFFFFF"/>
                </a:solidFill>
                <a:latin typeface="Verdana" panose="020B0604030504040204"/>
                <a:cs typeface="Verdana" panose="020B0604030504040204"/>
              </a:rPr>
              <a:t>and </a:t>
            </a:r>
            <a:r>
              <a:rPr sz="2200" spc="50" dirty="0">
                <a:solidFill>
                  <a:srgbClr val="FFFFFF"/>
                </a:solidFill>
                <a:latin typeface="Verdana" panose="020B0604030504040204"/>
                <a:cs typeface="Verdana" panose="020B0604030504040204"/>
              </a:rPr>
              <a:t>group</a:t>
            </a:r>
            <a:r>
              <a:rPr sz="2200" spc="-13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customers</a:t>
            </a:r>
            <a:r>
              <a:rPr sz="2200" spc="-13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based</a:t>
            </a:r>
            <a:r>
              <a:rPr sz="2200" spc="-135" dirty="0">
                <a:solidFill>
                  <a:srgbClr val="FFFFFF"/>
                </a:solidFill>
                <a:latin typeface="Verdana" panose="020B0604030504040204"/>
                <a:cs typeface="Verdana" panose="020B0604030504040204"/>
              </a:rPr>
              <a:t> </a:t>
            </a:r>
            <a:r>
              <a:rPr sz="2200" spc="65" dirty="0">
                <a:solidFill>
                  <a:srgbClr val="FFFFFF"/>
                </a:solidFill>
                <a:latin typeface="Verdana" panose="020B0604030504040204"/>
                <a:cs typeface="Verdana" panose="020B0604030504040204"/>
              </a:rPr>
              <a:t>on</a:t>
            </a:r>
            <a:r>
              <a:rPr sz="2200" spc="-135" dirty="0">
                <a:solidFill>
                  <a:srgbClr val="FFFFFF"/>
                </a:solidFill>
                <a:latin typeface="Verdana" panose="020B0604030504040204"/>
                <a:cs typeface="Verdana" panose="020B0604030504040204"/>
              </a:rPr>
              <a:t> </a:t>
            </a:r>
            <a:r>
              <a:rPr sz="2200" spc="-20" dirty="0">
                <a:solidFill>
                  <a:srgbClr val="FFFFFF"/>
                </a:solidFill>
                <a:latin typeface="Verdana" panose="020B0604030504040204"/>
                <a:cs typeface="Verdana" panose="020B0604030504040204"/>
              </a:rPr>
              <a:t>similarities</a:t>
            </a:r>
            <a:r>
              <a:rPr sz="2200" spc="-13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in</a:t>
            </a:r>
            <a:r>
              <a:rPr sz="2200" spc="-135" dirty="0">
                <a:solidFill>
                  <a:srgbClr val="FFFFFF"/>
                </a:solidFill>
                <a:latin typeface="Verdana" panose="020B0604030504040204"/>
                <a:cs typeface="Verdana" panose="020B0604030504040204"/>
              </a:rPr>
              <a:t> </a:t>
            </a:r>
            <a:r>
              <a:rPr sz="2200" spc="-10" dirty="0">
                <a:solidFill>
                  <a:srgbClr val="FFFFFF"/>
                </a:solidFill>
                <a:latin typeface="Verdana" panose="020B0604030504040204"/>
                <a:cs typeface="Verdana" panose="020B0604030504040204"/>
              </a:rPr>
              <a:t>behavior</a:t>
            </a:r>
            <a:r>
              <a:rPr sz="2200" spc="-135" dirty="0">
                <a:solidFill>
                  <a:srgbClr val="FFFFFF"/>
                </a:solidFill>
                <a:latin typeface="Verdana" panose="020B0604030504040204"/>
                <a:cs typeface="Verdana" panose="020B0604030504040204"/>
              </a:rPr>
              <a:t> </a:t>
            </a:r>
            <a:r>
              <a:rPr sz="2200" spc="25" dirty="0">
                <a:solidFill>
                  <a:srgbClr val="FFFFFF"/>
                </a:solidFill>
                <a:latin typeface="Verdana" panose="020B0604030504040204"/>
                <a:cs typeface="Verdana" panose="020B0604030504040204"/>
              </a:rPr>
              <a:t>and </a:t>
            </a:r>
            <a:r>
              <a:rPr sz="2200" spc="-40" dirty="0">
                <a:solidFill>
                  <a:srgbClr val="FFFFFF"/>
                </a:solidFill>
                <a:latin typeface="Verdana" panose="020B0604030504040204"/>
                <a:cs typeface="Verdana" panose="020B0604030504040204"/>
              </a:rPr>
              <a:t>preferences.</a:t>
            </a:r>
            <a:r>
              <a:rPr sz="2200" spc="-120" dirty="0">
                <a:solidFill>
                  <a:srgbClr val="FFFFFF"/>
                </a:solidFill>
                <a:latin typeface="Verdana" panose="020B0604030504040204"/>
                <a:cs typeface="Verdana" panose="020B0604030504040204"/>
              </a:rPr>
              <a:t> </a:t>
            </a:r>
            <a:r>
              <a:rPr sz="2200" spc="-130" dirty="0">
                <a:solidFill>
                  <a:srgbClr val="FFFFFF"/>
                </a:solidFill>
                <a:latin typeface="Verdana" panose="020B0604030504040204"/>
                <a:cs typeface="Verdana" panose="020B0604030504040204"/>
              </a:rPr>
              <a:t>It</a:t>
            </a:r>
            <a:r>
              <a:rPr sz="2200" spc="-114" dirty="0">
                <a:solidFill>
                  <a:srgbClr val="FFFFFF"/>
                </a:solidFill>
                <a:latin typeface="Verdana" panose="020B0604030504040204"/>
                <a:cs typeface="Verdana" panose="020B0604030504040204"/>
              </a:rPr>
              <a:t> </a:t>
            </a:r>
            <a:r>
              <a:rPr sz="2200" spc="-55" dirty="0">
                <a:solidFill>
                  <a:srgbClr val="FFFFFF"/>
                </a:solidFill>
                <a:latin typeface="Verdana" panose="020B0604030504040204"/>
                <a:cs typeface="Verdana" panose="020B0604030504040204"/>
              </a:rPr>
              <a:t>is</a:t>
            </a:r>
            <a:r>
              <a:rPr sz="2200" spc="-114" dirty="0">
                <a:solidFill>
                  <a:srgbClr val="FFFFFF"/>
                </a:solidFill>
                <a:latin typeface="Verdana" panose="020B0604030504040204"/>
                <a:cs typeface="Verdana" panose="020B0604030504040204"/>
              </a:rPr>
              <a:t> </a:t>
            </a:r>
            <a:r>
              <a:rPr sz="2200" spc="-45" dirty="0">
                <a:solidFill>
                  <a:srgbClr val="FFFFFF"/>
                </a:solidFill>
                <a:latin typeface="Verdana" panose="020B0604030504040204"/>
                <a:cs typeface="Verdana" panose="020B0604030504040204"/>
              </a:rPr>
              <a:t>a</a:t>
            </a:r>
            <a:r>
              <a:rPr sz="2200" spc="-114"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powerful</a:t>
            </a:r>
            <a:r>
              <a:rPr sz="2200" spc="-114"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tool</a:t>
            </a:r>
            <a:r>
              <a:rPr sz="2200" spc="-114" dirty="0">
                <a:solidFill>
                  <a:srgbClr val="FFFFFF"/>
                </a:solidFill>
                <a:latin typeface="Verdana" panose="020B0604030504040204"/>
                <a:cs typeface="Verdana" panose="020B0604030504040204"/>
              </a:rPr>
              <a:t> </a:t>
            </a:r>
            <a:r>
              <a:rPr sz="2200" spc="-35" dirty="0">
                <a:solidFill>
                  <a:srgbClr val="FFFFFF"/>
                </a:solidFill>
                <a:latin typeface="Verdana" panose="020B0604030504040204"/>
                <a:cs typeface="Verdana" panose="020B0604030504040204"/>
              </a:rPr>
              <a:t>for</a:t>
            </a:r>
            <a:r>
              <a:rPr sz="2200" spc="-114"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targeted</a:t>
            </a:r>
            <a:r>
              <a:rPr sz="2200" spc="-114"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marketing</a:t>
            </a:r>
            <a:r>
              <a:rPr sz="2200" spc="-114" dirty="0">
                <a:solidFill>
                  <a:srgbClr val="FFFFFF"/>
                </a:solidFill>
                <a:latin typeface="Verdana" panose="020B0604030504040204"/>
                <a:cs typeface="Verdana" panose="020B0604030504040204"/>
              </a:rPr>
              <a:t> </a:t>
            </a:r>
            <a:r>
              <a:rPr sz="2200" spc="25" dirty="0">
                <a:solidFill>
                  <a:srgbClr val="FFFFFF"/>
                </a:solidFill>
                <a:latin typeface="Verdana" panose="020B0604030504040204"/>
                <a:cs typeface="Verdana" panose="020B0604030504040204"/>
              </a:rPr>
              <a:t>and </a:t>
            </a:r>
            <a:r>
              <a:rPr sz="2200" dirty="0">
                <a:solidFill>
                  <a:srgbClr val="FFFFFF"/>
                </a:solidFill>
                <a:latin typeface="Verdana" panose="020B0604030504040204"/>
                <a:cs typeface="Verdana" panose="020B0604030504040204"/>
              </a:rPr>
              <a:t>personalized</a:t>
            </a:r>
            <a:r>
              <a:rPr sz="2200" spc="-5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customer</a:t>
            </a:r>
            <a:r>
              <a:rPr sz="2200" spc="-50" dirty="0">
                <a:solidFill>
                  <a:srgbClr val="FFFFFF"/>
                </a:solidFill>
                <a:latin typeface="Verdana" panose="020B0604030504040204"/>
                <a:cs typeface="Verdana" panose="020B0604030504040204"/>
              </a:rPr>
              <a:t> </a:t>
            </a:r>
            <a:r>
              <a:rPr sz="2200" spc="-10" dirty="0">
                <a:solidFill>
                  <a:srgbClr val="FFFFFF"/>
                </a:solidFill>
                <a:latin typeface="Verdana" panose="020B0604030504040204"/>
                <a:cs typeface="Verdana" panose="020B0604030504040204"/>
              </a:rPr>
              <a:t>experiences.</a:t>
            </a:r>
            <a:endParaRPr sz="2200">
              <a:latin typeface="Verdana" panose="020B0604030504040204"/>
              <a:cs typeface="Verdana" panose="020B0604030504040204"/>
            </a:endParaRPr>
          </a:p>
        </p:txBody>
      </p:sp>
      <p:pic>
        <p:nvPicPr>
          <p:cNvPr id="5" name="object 5"/>
          <p:cNvPicPr/>
          <p:nvPr/>
        </p:nvPicPr>
        <p:blipFill>
          <a:blip r:embed="rId2" cstate="print"/>
          <a:stretch>
            <a:fillRect/>
          </a:stretch>
        </p:blipFill>
        <p:spPr>
          <a:xfrm>
            <a:off x="3828897" y="5269456"/>
            <a:ext cx="10629899" cy="3848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3"/>
          </a:xfrm>
          <a:prstGeom prst="rect">
            <a:avLst/>
          </a:prstGeom>
        </p:spPr>
      </p:pic>
      <p:sp>
        <p:nvSpPr>
          <p:cNvPr id="3" name="object 3"/>
          <p:cNvSpPr txBox="1"/>
          <p:nvPr/>
        </p:nvSpPr>
        <p:spPr>
          <a:xfrm>
            <a:off x="1954847" y="3162275"/>
            <a:ext cx="6167755" cy="1877060"/>
          </a:xfrm>
          <a:prstGeom prst="rect">
            <a:avLst/>
          </a:prstGeom>
        </p:spPr>
        <p:txBody>
          <a:bodyPr vert="horz" wrap="square" lIns="0" tIns="13335" rIns="0" bIns="0" rtlCol="0">
            <a:spAutoFit/>
          </a:bodyPr>
          <a:lstStyle/>
          <a:p>
            <a:pPr marL="12700" marR="5080">
              <a:lnSpc>
                <a:spcPct val="101000"/>
              </a:lnSpc>
              <a:spcBef>
                <a:spcPts val="105"/>
              </a:spcBef>
            </a:pPr>
            <a:r>
              <a:rPr sz="2000" dirty="0">
                <a:solidFill>
                  <a:srgbClr val="FFFFFF"/>
                </a:solidFill>
                <a:latin typeface="Verdana" panose="020B0604030504040204"/>
                <a:cs typeface="Verdana" panose="020B0604030504040204"/>
              </a:rPr>
              <a:t>Exploring</a:t>
            </a:r>
            <a:r>
              <a:rPr sz="2000" spc="-95" dirty="0">
                <a:solidFill>
                  <a:srgbClr val="FFFFFF"/>
                </a:solidFill>
                <a:latin typeface="Verdana" panose="020B0604030504040204"/>
                <a:cs typeface="Verdana" panose="020B0604030504040204"/>
              </a:rPr>
              <a:t> </a:t>
            </a:r>
            <a:r>
              <a:rPr sz="2000" spc="50" dirty="0">
                <a:solidFill>
                  <a:srgbClr val="FFFFFF"/>
                </a:solidFill>
                <a:latin typeface="Verdana" panose="020B0604030504040204"/>
                <a:cs typeface="Verdana" panose="020B0604030504040204"/>
              </a:rPr>
              <a:t>the</a:t>
            </a:r>
            <a:r>
              <a:rPr sz="2000" spc="-95" dirty="0">
                <a:solidFill>
                  <a:srgbClr val="FFFFFF"/>
                </a:solidFill>
                <a:latin typeface="Verdana" panose="020B0604030504040204"/>
                <a:cs typeface="Verdana" panose="020B0604030504040204"/>
              </a:rPr>
              <a:t> </a:t>
            </a:r>
            <a:r>
              <a:rPr sz="2000" b="1" spc="-85" dirty="0">
                <a:solidFill>
                  <a:srgbClr val="FFFFFF"/>
                </a:solidFill>
                <a:latin typeface="Verdana" panose="020B0604030504040204"/>
                <a:cs typeface="Verdana" panose="020B0604030504040204"/>
              </a:rPr>
              <a:t>K-</a:t>
            </a:r>
            <a:r>
              <a:rPr sz="2000" b="1" spc="-80" dirty="0">
                <a:solidFill>
                  <a:srgbClr val="FFFFFF"/>
                </a:solidFill>
                <a:latin typeface="Verdana" panose="020B0604030504040204"/>
                <a:cs typeface="Verdana" panose="020B0604030504040204"/>
              </a:rPr>
              <a:t>means</a:t>
            </a:r>
            <a:r>
              <a:rPr sz="2000" b="1" dirty="0">
                <a:solidFill>
                  <a:srgbClr val="FFFFFF"/>
                </a:solidFill>
                <a:latin typeface="Verdana" panose="020B0604030504040204"/>
                <a:cs typeface="Verdana" panose="020B0604030504040204"/>
              </a:rPr>
              <a:t> </a:t>
            </a:r>
            <a:r>
              <a:rPr sz="2000" b="1" spc="-45" dirty="0">
                <a:solidFill>
                  <a:srgbClr val="FFFFFF"/>
                </a:solidFill>
                <a:latin typeface="Verdana" panose="020B0604030504040204"/>
                <a:cs typeface="Verdana" panose="020B0604030504040204"/>
              </a:rPr>
              <a:t>Clustering</a:t>
            </a:r>
            <a:r>
              <a:rPr sz="2000" b="1" spc="-70"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algorithm.</a:t>
            </a:r>
            <a:r>
              <a:rPr sz="2000" spc="-95" dirty="0">
                <a:solidFill>
                  <a:srgbClr val="FFFFFF"/>
                </a:solidFill>
                <a:latin typeface="Verdana" panose="020B0604030504040204"/>
                <a:cs typeface="Verdana" panose="020B0604030504040204"/>
              </a:rPr>
              <a:t> </a:t>
            </a:r>
            <a:r>
              <a:rPr sz="2000" spc="-25" dirty="0">
                <a:solidFill>
                  <a:srgbClr val="FFFFFF"/>
                </a:solidFill>
                <a:latin typeface="Verdana" panose="020B0604030504040204"/>
                <a:cs typeface="Verdana" panose="020B0604030504040204"/>
              </a:rPr>
              <a:t>It </a:t>
            </a:r>
            <a:r>
              <a:rPr sz="2000" spc="-40" dirty="0">
                <a:solidFill>
                  <a:srgbClr val="FFFFFF"/>
                </a:solidFill>
                <a:latin typeface="Verdana" panose="020B0604030504040204"/>
                <a:cs typeface="Verdana" panose="020B0604030504040204"/>
              </a:rPr>
              <a:t>is</a:t>
            </a:r>
            <a:r>
              <a:rPr sz="2000" spc="-3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an</a:t>
            </a:r>
            <a:r>
              <a:rPr sz="2000" spc="-3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unsupervised</a:t>
            </a:r>
            <a:r>
              <a:rPr sz="2000" spc="-35" dirty="0">
                <a:solidFill>
                  <a:srgbClr val="FFFFFF"/>
                </a:solidFill>
                <a:latin typeface="Verdana" panose="020B0604030504040204"/>
                <a:cs typeface="Verdana" panose="020B0604030504040204"/>
              </a:rPr>
              <a:t> </a:t>
            </a:r>
            <a:r>
              <a:rPr sz="2000" spc="65" dirty="0">
                <a:solidFill>
                  <a:srgbClr val="FFFFFF"/>
                </a:solidFill>
                <a:latin typeface="Verdana" panose="020B0604030504040204"/>
                <a:cs typeface="Verdana" panose="020B0604030504040204"/>
              </a:rPr>
              <a:t>machine</a:t>
            </a:r>
            <a:r>
              <a:rPr sz="2000" spc="-3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learning</a:t>
            </a:r>
            <a:r>
              <a:rPr sz="2000" spc="-35" dirty="0">
                <a:solidFill>
                  <a:srgbClr val="FFFFFF"/>
                </a:solidFill>
                <a:latin typeface="Verdana" panose="020B0604030504040204"/>
                <a:cs typeface="Verdana" panose="020B0604030504040204"/>
              </a:rPr>
              <a:t> </a:t>
            </a:r>
            <a:r>
              <a:rPr sz="2000" spc="45" dirty="0">
                <a:solidFill>
                  <a:srgbClr val="FFFFFF"/>
                </a:solidFill>
                <a:latin typeface="Verdana" panose="020B0604030504040204"/>
                <a:cs typeface="Verdana" panose="020B0604030504040204"/>
              </a:rPr>
              <a:t>technique </a:t>
            </a:r>
            <a:r>
              <a:rPr sz="2000" dirty="0">
                <a:solidFill>
                  <a:srgbClr val="FFFFFF"/>
                </a:solidFill>
                <a:latin typeface="Verdana" panose="020B0604030504040204"/>
                <a:cs typeface="Verdana" panose="020B0604030504040204"/>
              </a:rPr>
              <a:t>that</a:t>
            </a:r>
            <a:r>
              <a:rPr sz="2000" spc="-50"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partitions</a:t>
            </a:r>
            <a:r>
              <a:rPr sz="2000" spc="-50"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data</a:t>
            </a:r>
            <a:r>
              <a:rPr sz="2000" spc="-4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into</a:t>
            </a:r>
            <a:r>
              <a:rPr sz="2000" spc="-50" dirty="0">
                <a:solidFill>
                  <a:srgbClr val="FFFFFF"/>
                </a:solidFill>
                <a:latin typeface="Verdana" panose="020B0604030504040204"/>
                <a:cs typeface="Verdana" panose="020B0604030504040204"/>
              </a:rPr>
              <a:t> </a:t>
            </a:r>
            <a:r>
              <a:rPr sz="2050" i="1" dirty="0">
                <a:solidFill>
                  <a:srgbClr val="FFFFFF"/>
                </a:solidFill>
                <a:latin typeface="Verdana" panose="020B0604030504040204"/>
                <a:cs typeface="Verdana" panose="020B0604030504040204"/>
              </a:rPr>
              <a:t>K</a:t>
            </a:r>
            <a:r>
              <a:rPr sz="2050" i="1" spc="-65" dirty="0">
                <a:solidFill>
                  <a:srgbClr val="FFFFFF"/>
                </a:solidFill>
                <a:latin typeface="Verdana" panose="020B0604030504040204"/>
                <a:cs typeface="Verdana" panose="020B0604030504040204"/>
              </a:rPr>
              <a:t> </a:t>
            </a:r>
            <a:r>
              <a:rPr sz="2050" i="1" spc="-30" dirty="0">
                <a:solidFill>
                  <a:srgbClr val="FFFFFF"/>
                </a:solidFill>
                <a:latin typeface="Verdana" panose="020B0604030504040204"/>
                <a:cs typeface="Verdana" panose="020B0604030504040204"/>
              </a:rPr>
              <a:t>clusters</a:t>
            </a:r>
            <a:r>
              <a:rPr sz="2050" i="1" spc="-6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based</a:t>
            </a:r>
            <a:r>
              <a:rPr sz="2000" spc="-45" dirty="0">
                <a:solidFill>
                  <a:srgbClr val="FFFFFF"/>
                </a:solidFill>
                <a:latin typeface="Verdana" panose="020B0604030504040204"/>
                <a:cs typeface="Verdana" panose="020B0604030504040204"/>
              </a:rPr>
              <a:t> </a:t>
            </a:r>
            <a:r>
              <a:rPr sz="2000" spc="45" dirty="0">
                <a:solidFill>
                  <a:srgbClr val="FFFFFF"/>
                </a:solidFill>
                <a:latin typeface="Verdana" panose="020B0604030504040204"/>
                <a:cs typeface="Verdana" panose="020B0604030504040204"/>
              </a:rPr>
              <a:t>on </a:t>
            </a:r>
            <a:r>
              <a:rPr sz="2000" spc="-45" dirty="0">
                <a:solidFill>
                  <a:srgbClr val="FFFFFF"/>
                </a:solidFill>
                <a:latin typeface="Verdana" panose="020B0604030504040204"/>
                <a:cs typeface="Verdana" panose="020B0604030504040204"/>
              </a:rPr>
              <a:t>similarity.</a:t>
            </a:r>
            <a:r>
              <a:rPr sz="2000" spc="-3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The</a:t>
            </a:r>
            <a:r>
              <a:rPr sz="2000" spc="-3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algorithm</a:t>
            </a:r>
            <a:r>
              <a:rPr sz="2000" spc="-35" dirty="0">
                <a:solidFill>
                  <a:srgbClr val="FFFFFF"/>
                </a:solidFill>
                <a:latin typeface="Verdana" panose="020B0604030504040204"/>
                <a:cs typeface="Verdana" panose="020B0604030504040204"/>
              </a:rPr>
              <a:t> </a:t>
            </a:r>
            <a:r>
              <a:rPr sz="2000" spc="-40" dirty="0">
                <a:solidFill>
                  <a:srgbClr val="FFFFFF"/>
                </a:solidFill>
                <a:latin typeface="Verdana" panose="020B0604030504040204"/>
                <a:cs typeface="Verdana" panose="020B0604030504040204"/>
              </a:rPr>
              <a:t>iteratively</a:t>
            </a:r>
            <a:r>
              <a:rPr sz="2000" spc="-3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assigns</a:t>
            </a:r>
            <a:r>
              <a:rPr sz="2000" spc="-35" dirty="0">
                <a:solidFill>
                  <a:srgbClr val="FFFFFF"/>
                </a:solidFill>
                <a:latin typeface="Verdana" panose="020B0604030504040204"/>
                <a:cs typeface="Verdana" panose="020B0604030504040204"/>
              </a:rPr>
              <a:t> </a:t>
            </a:r>
            <a:r>
              <a:rPr sz="2000" spc="-20" dirty="0">
                <a:solidFill>
                  <a:srgbClr val="FFFFFF"/>
                </a:solidFill>
                <a:latin typeface="Verdana" panose="020B0604030504040204"/>
                <a:cs typeface="Verdana" panose="020B0604030504040204"/>
              </a:rPr>
              <a:t>data </a:t>
            </a:r>
            <a:r>
              <a:rPr sz="2000" dirty="0">
                <a:solidFill>
                  <a:srgbClr val="FFFFFF"/>
                </a:solidFill>
                <a:latin typeface="Verdana" panose="020B0604030504040204"/>
                <a:cs typeface="Verdana" panose="020B0604030504040204"/>
              </a:rPr>
              <a:t>points</a:t>
            </a:r>
            <a:r>
              <a:rPr sz="2000" spc="-50"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to</a:t>
            </a:r>
            <a:r>
              <a:rPr sz="2000" spc="-50" dirty="0">
                <a:solidFill>
                  <a:srgbClr val="FFFFFF"/>
                </a:solidFill>
                <a:latin typeface="Verdana" panose="020B0604030504040204"/>
                <a:cs typeface="Verdana" panose="020B0604030504040204"/>
              </a:rPr>
              <a:t> </a:t>
            </a:r>
            <a:r>
              <a:rPr sz="2000" spc="50" dirty="0">
                <a:solidFill>
                  <a:srgbClr val="FFFFFF"/>
                </a:solidFill>
                <a:latin typeface="Verdana" panose="020B0604030504040204"/>
                <a:cs typeface="Verdana" panose="020B0604030504040204"/>
              </a:rPr>
              <a:t>the</a:t>
            </a:r>
            <a:r>
              <a:rPr sz="2000" spc="-45" dirty="0">
                <a:solidFill>
                  <a:srgbClr val="FFFFFF"/>
                </a:solidFill>
                <a:latin typeface="Verdana" panose="020B0604030504040204"/>
                <a:cs typeface="Verdana" panose="020B0604030504040204"/>
              </a:rPr>
              <a:t> </a:t>
            </a:r>
            <a:r>
              <a:rPr sz="2000" spc="-10" dirty="0">
                <a:solidFill>
                  <a:srgbClr val="FFFFFF"/>
                </a:solidFill>
                <a:latin typeface="Verdana" panose="020B0604030504040204"/>
                <a:cs typeface="Verdana" panose="020B0604030504040204"/>
              </a:rPr>
              <a:t>nearest</a:t>
            </a:r>
            <a:r>
              <a:rPr sz="2000" spc="-50"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cluster</a:t>
            </a:r>
            <a:r>
              <a:rPr sz="2000" spc="-4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centroid</a:t>
            </a:r>
            <a:r>
              <a:rPr sz="2000" spc="-50" dirty="0">
                <a:solidFill>
                  <a:srgbClr val="FFFFFF"/>
                </a:solidFill>
                <a:latin typeface="Verdana" panose="020B0604030504040204"/>
                <a:cs typeface="Verdana" panose="020B0604030504040204"/>
              </a:rPr>
              <a:t> </a:t>
            </a:r>
            <a:r>
              <a:rPr sz="2000" spc="45" dirty="0">
                <a:solidFill>
                  <a:srgbClr val="FFFFFF"/>
                </a:solidFill>
                <a:latin typeface="Verdana" panose="020B0604030504040204"/>
                <a:cs typeface="Verdana" panose="020B0604030504040204"/>
              </a:rPr>
              <a:t>and </a:t>
            </a:r>
            <a:r>
              <a:rPr sz="2000" dirty="0">
                <a:solidFill>
                  <a:srgbClr val="FFFFFF"/>
                </a:solidFill>
                <a:latin typeface="Verdana" panose="020B0604030504040204"/>
                <a:cs typeface="Verdana" panose="020B0604030504040204"/>
              </a:rPr>
              <a:t>recalculates</a:t>
            </a:r>
            <a:r>
              <a:rPr sz="2000" spc="6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centroids</a:t>
            </a:r>
            <a:r>
              <a:rPr sz="2000" spc="65" dirty="0">
                <a:solidFill>
                  <a:srgbClr val="FFFFFF"/>
                </a:solidFill>
                <a:latin typeface="Verdana" panose="020B0604030504040204"/>
                <a:cs typeface="Verdana" panose="020B0604030504040204"/>
              </a:rPr>
              <a:t> </a:t>
            </a:r>
            <a:r>
              <a:rPr sz="2000" dirty="0">
                <a:solidFill>
                  <a:srgbClr val="FFFFFF"/>
                </a:solidFill>
                <a:latin typeface="Verdana" panose="020B0604030504040204"/>
                <a:cs typeface="Verdana" panose="020B0604030504040204"/>
              </a:rPr>
              <a:t>until</a:t>
            </a:r>
            <a:r>
              <a:rPr sz="2000" spc="70" dirty="0">
                <a:solidFill>
                  <a:srgbClr val="FFFFFF"/>
                </a:solidFill>
                <a:latin typeface="Verdana" panose="020B0604030504040204"/>
                <a:cs typeface="Verdana" panose="020B0604030504040204"/>
              </a:rPr>
              <a:t> </a:t>
            </a:r>
            <a:r>
              <a:rPr sz="2000" spc="-10" dirty="0">
                <a:solidFill>
                  <a:srgbClr val="FFFFFF"/>
                </a:solidFill>
                <a:latin typeface="Verdana" panose="020B0604030504040204"/>
                <a:cs typeface="Verdana" panose="020B0604030504040204"/>
              </a:rPr>
              <a:t>convergence.</a:t>
            </a:r>
            <a:endParaRPr sz="2000">
              <a:latin typeface="Verdana" panose="020B0604030504040204"/>
              <a:cs typeface="Verdana" panose="020B0604030504040204"/>
            </a:endParaRPr>
          </a:p>
        </p:txBody>
      </p:sp>
      <p:sp>
        <p:nvSpPr>
          <p:cNvPr id="4" name="object 4"/>
          <p:cNvSpPr txBox="1">
            <a:spLocks noGrp="1"/>
          </p:cNvSpPr>
          <p:nvPr>
            <p:ph type="title"/>
          </p:nvPr>
        </p:nvSpPr>
        <p:spPr>
          <a:prstGeom prst="rect">
            <a:avLst/>
          </a:prstGeom>
        </p:spPr>
        <p:txBody>
          <a:bodyPr vert="horz" wrap="square" lIns="0" tIns="29845" rIns="0" bIns="0" rtlCol="0">
            <a:spAutoFit/>
          </a:bodyPr>
          <a:lstStyle/>
          <a:p>
            <a:pPr marL="12700" marR="5080">
              <a:lnSpc>
                <a:spcPts val="5180"/>
              </a:lnSpc>
              <a:spcBef>
                <a:spcPts val="235"/>
              </a:spcBef>
            </a:pPr>
            <a:r>
              <a:rPr sz="4350" spc="-110" dirty="0">
                <a:latin typeface="Verdana" panose="020B0604030504040204"/>
                <a:cs typeface="Verdana" panose="020B0604030504040204"/>
              </a:rPr>
              <a:t>Understanding</a:t>
            </a:r>
            <a:r>
              <a:rPr sz="4350" spc="-160" dirty="0">
                <a:latin typeface="Verdana" panose="020B0604030504040204"/>
                <a:cs typeface="Verdana" panose="020B0604030504040204"/>
              </a:rPr>
              <a:t> </a:t>
            </a:r>
            <a:r>
              <a:rPr sz="4350" spc="-370" dirty="0">
                <a:latin typeface="Verdana" panose="020B0604030504040204"/>
                <a:cs typeface="Verdana" panose="020B0604030504040204"/>
              </a:rPr>
              <a:t>K- </a:t>
            </a:r>
            <a:r>
              <a:rPr sz="4350" spc="-155" dirty="0">
                <a:latin typeface="Verdana" panose="020B0604030504040204"/>
                <a:cs typeface="Verdana" panose="020B0604030504040204"/>
              </a:rPr>
              <a:t>means</a:t>
            </a:r>
            <a:r>
              <a:rPr sz="4350" spc="-185" dirty="0">
                <a:latin typeface="Verdana" panose="020B0604030504040204"/>
                <a:cs typeface="Verdana" panose="020B0604030504040204"/>
              </a:rPr>
              <a:t> </a:t>
            </a:r>
            <a:r>
              <a:rPr sz="4350" spc="-75" dirty="0">
                <a:latin typeface="Verdana" panose="020B0604030504040204"/>
                <a:cs typeface="Verdana" panose="020B0604030504040204"/>
              </a:rPr>
              <a:t>Clustering</a:t>
            </a:r>
            <a:endParaRPr sz="4350">
              <a:latin typeface="Verdana" panose="020B0604030504040204"/>
              <a:cs typeface="Verdana" panose="020B0604030504040204"/>
            </a:endParaRPr>
          </a:p>
        </p:txBody>
      </p:sp>
      <p:sp>
        <p:nvSpPr>
          <p:cNvPr id="5" name="object 5"/>
          <p:cNvSpPr/>
          <p:nvPr/>
        </p:nvSpPr>
        <p:spPr>
          <a:xfrm>
            <a:off x="1954326" y="711326"/>
            <a:ext cx="5216525" cy="28575"/>
          </a:xfrm>
          <a:custGeom>
            <a:avLst/>
            <a:gdLst/>
            <a:ahLst/>
            <a:cxnLst/>
            <a:rect l="l" t="t" r="r" b="b"/>
            <a:pathLst>
              <a:path w="5216525" h="28575">
                <a:moveTo>
                  <a:pt x="5216207" y="0"/>
                </a:moveTo>
                <a:lnTo>
                  <a:pt x="0" y="0"/>
                </a:lnTo>
                <a:lnTo>
                  <a:pt x="0" y="28575"/>
                </a:lnTo>
                <a:lnTo>
                  <a:pt x="5216207" y="28575"/>
                </a:lnTo>
                <a:lnTo>
                  <a:pt x="5216207" y="0"/>
                </a:lnTo>
                <a:close/>
              </a:path>
            </a:pathLst>
          </a:custGeom>
          <a:solidFill>
            <a:srgbClr val="FFAB40"/>
          </a:solidFill>
        </p:spPr>
        <p:txBody>
          <a:bodyPr wrap="square" lIns="0" tIns="0" rIns="0" bIns="0" rtlCol="0"/>
          <a:lstStyle/>
          <a:p/>
        </p:txBody>
      </p:sp>
      <p:pic>
        <p:nvPicPr>
          <p:cNvPr id="6" name="object 6"/>
          <p:cNvPicPr/>
          <p:nvPr/>
        </p:nvPicPr>
        <p:blipFill>
          <a:blip r:embed="rId2" cstate="print"/>
          <a:stretch>
            <a:fillRect/>
          </a:stretch>
        </p:blipFill>
        <p:spPr>
          <a:xfrm>
            <a:off x="10264229" y="914170"/>
            <a:ext cx="5638799" cy="84581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object 2"/>
          <p:cNvPicPr>
            <a:picLocks noChangeAspect="1"/>
          </p:cNvPicPr>
          <p:nvPr>
            <p:ph sz="half" idx="2"/>
          </p:nvPr>
        </p:nvPicPr>
        <p:blipFill>
          <a:blip r:embed="rId1" cstate="print"/>
          <a:stretch>
            <a:fillRect/>
          </a:stretch>
        </p:blipFill>
        <p:spPr>
          <a:xfrm>
            <a:off x="-635" y="5715"/>
            <a:ext cx="18300700" cy="10304145"/>
          </a:xfrm>
          <a:prstGeom prst="rect">
            <a:avLst/>
          </a:prstGeom>
        </p:spPr>
      </p:pic>
      <p:sp>
        <p:nvSpPr>
          <p:cNvPr id="7" name="Text Box 6"/>
          <p:cNvSpPr txBox="1"/>
          <p:nvPr/>
        </p:nvSpPr>
        <p:spPr>
          <a:xfrm>
            <a:off x="6788150" y="708025"/>
            <a:ext cx="3621405" cy="553085"/>
          </a:xfrm>
          <a:prstGeom prst="rect">
            <a:avLst/>
          </a:prstGeom>
          <a:noFill/>
        </p:spPr>
        <p:txBody>
          <a:bodyPr wrap="square" rtlCol="0">
            <a:spAutoFit/>
          </a:bodyPr>
          <a:p>
            <a:r>
              <a:rPr lang="en-IN" altLang="en-US" sz="3000" u="sng">
                <a:solidFill>
                  <a:schemeClr val="accent6">
                    <a:lumMod val="75000"/>
                  </a:schemeClr>
                </a:solidFill>
                <a:latin typeface="Arial Black" panose="020B0A04020102020204" charset="0"/>
                <a:cs typeface="Arial Black" panose="020B0A04020102020204" charset="0"/>
              </a:rPr>
              <a:t>LITERATURE</a:t>
            </a:r>
            <a:endParaRPr lang="en-IN" altLang="en-US" sz="3000" u="sng">
              <a:solidFill>
                <a:schemeClr val="accent6">
                  <a:lumMod val="75000"/>
                </a:schemeClr>
              </a:solidFill>
              <a:latin typeface="Arial Black" panose="020B0A04020102020204" charset="0"/>
              <a:cs typeface="Arial Black" panose="020B0A04020102020204" charset="0"/>
            </a:endParaRPr>
          </a:p>
        </p:txBody>
      </p:sp>
      <p:sp>
        <p:nvSpPr>
          <p:cNvPr id="8" name="Text Box 7"/>
          <p:cNvSpPr txBox="1"/>
          <p:nvPr/>
        </p:nvSpPr>
        <p:spPr>
          <a:xfrm>
            <a:off x="1175385" y="1821180"/>
            <a:ext cx="10963910" cy="4999355"/>
          </a:xfrm>
          <a:prstGeom prst="rect">
            <a:avLst/>
          </a:prstGeom>
          <a:noFill/>
        </p:spPr>
        <p:txBody>
          <a:bodyPr wrap="square" rtlCol="0">
            <a:noAutofit/>
          </a:bodyPr>
          <a:p>
            <a:r>
              <a:rPr lang="en-US" sz="3000" b="1">
                <a:solidFill>
                  <a:schemeClr val="bg1"/>
                </a:solidFill>
              </a:rPr>
              <a:t>Customer segmentation using K-means clustering is a popular technique in marketing to group customers based on their similarities and differences. Recent studies have shown the effectiveness of K-means clustering in segmenting customers based on purchasing behavior, demographic and behavioral data, social media data, and transactional data. The optimal number of clusters can be determined using various methods, such as the elbow method, the silhouette method, and the gap statistic method. The resulting clusters can provide valuable insights into customer segments and inform marketing strategies</a:t>
            </a:r>
            <a:endParaRPr lang="en-US" sz="3000" b="1">
              <a:solidFill>
                <a:schemeClr val="bg1"/>
              </a:solidFill>
            </a:endParaRPr>
          </a:p>
        </p:txBody>
      </p:sp>
      <p:pic>
        <p:nvPicPr>
          <p:cNvPr id="9" name="object 6"/>
          <p:cNvPicPr/>
          <p:nvPr/>
        </p:nvPicPr>
        <p:blipFill>
          <a:blip r:embed="rId2" cstate="print"/>
          <a:stretch>
            <a:fillRect/>
          </a:stretch>
        </p:blipFill>
        <p:spPr>
          <a:xfrm>
            <a:off x="12807950" y="577850"/>
            <a:ext cx="4930140" cy="7551420"/>
          </a:xfrm>
          <a:prstGeom prst="rect">
            <a:avLst/>
          </a:prstGeom>
        </p:spPr>
      </p:pic>
      <p:pic>
        <p:nvPicPr>
          <p:cNvPr id="12" name="Content Placeholder 11"/>
          <p:cNvPicPr>
            <a:picLocks noChangeAspect="1"/>
          </p:cNvPicPr>
          <p:nvPr>
            <p:ph sz="half" idx="3"/>
          </p:nvPr>
        </p:nvPicPr>
        <p:blipFill>
          <a:blip r:embed="rId3"/>
          <a:stretch>
            <a:fillRect/>
          </a:stretch>
        </p:blipFill>
        <p:spPr>
          <a:xfrm>
            <a:off x="6788150" y="7207250"/>
            <a:ext cx="5629275" cy="2057400"/>
          </a:xfrm>
          <a:prstGeom prst="rect">
            <a:avLst/>
          </a:prstGeom>
        </p:spPr>
      </p:pic>
      <p:sp>
        <p:nvSpPr>
          <p:cNvPr id="13" name="Text Box 12"/>
          <p:cNvSpPr txBox="1"/>
          <p:nvPr/>
        </p:nvSpPr>
        <p:spPr>
          <a:xfrm>
            <a:off x="18656935" y="8604885"/>
            <a:ext cx="6100445" cy="368300"/>
          </a:xfrm>
          <a:prstGeom prst="rect">
            <a:avLst/>
          </a:prstGeom>
          <a:noFill/>
        </p:spPr>
        <p:txBody>
          <a:bodyPr wrap="square" rtlCol="0">
            <a:spAutoFit/>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2700" y="44453"/>
            <a:ext cx="18288000" cy="10286974"/>
          </a:xfrm>
          <a:prstGeom prst="rect">
            <a:avLst/>
          </a:prstGeom>
        </p:spPr>
      </p:pic>
      <p:sp>
        <p:nvSpPr>
          <p:cNvPr id="3" name="object 3"/>
          <p:cNvSpPr txBox="1">
            <a:spLocks noGrp="1"/>
          </p:cNvSpPr>
          <p:nvPr>
            <p:ph type="title"/>
          </p:nvPr>
        </p:nvSpPr>
        <p:spPr>
          <a:xfrm>
            <a:off x="3206864" y="1295336"/>
            <a:ext cx="6569709" cy="1481455"/>
          </a:xfrm>
          <a:prstGeom prst="rect">
            <a:avLst/>
          </a:prstGeom>
        </p:spPr>
        <p:txBody>
          <a:bodyPr vert="horz" wrap="square" lIns="0" tIns="15875" rIns="0" bIns="0" rtlCol="0">
            <a:spAutoFit/>
          </a:bodyPr>
          <a:lstStyle/>
          <a:p>
            <a:pPr marL="12700">
              <a:lnSpc>
                <a:spcPct val="100000"/>
              </a:lnSpc>
              <a:spcBef>
                <a:spcPts val="125"/>
              </a:spcBef>
            </a:pPr>
            <a:r>
              <a:rPr sz="4850" spc="-120" dirty="0">
                <a:latin typeface="Verdana" panose="020B0604030504040204"/>
                <a:cs typeface="Verdana" panose="020B0604030504040204"/>
              </a:rPr>
              <a:t>Data</a:t>
            </a:r>
            <a:r>
              <a:rPr sz="4850" spc="-270" dirty="0">
                <a:latin typeface="Verdana" panose="020B0604030504040204"/>
                <a:cs typeface="Verdana" panose="020B0604030504040204"/>
              </a:rPr>
              <a:t> </a:t>
            </a:r>
            <a:r>
              <a:rPr sz="4850" spc="-95" dirty="0">
                <a:latin typeface="Verdana" panose="020B0604030504040204"/>
                <a:cs typeface="Verdana" panose="020B0604030504040204"/>
              </a:rPr>
              <a:t>Preprocessing</a:t>
            </a:r>
            <a:endParaRPr sz="4850">
              <a:latin typeface="Verdana" panose="020B0604030504040204"/>
              <a:cs typeface="Verdana" panose="020B0604030504040204"/>
            </a:endParaRPr>
          </a:p>
        </p:txBody>
      </p:sp>
      <p:sp>
        <p:nvSpPr>
          <p:cNvPr id="5" name="Content Placeholder 4"/>
          <p:cNvSpPr>
            <a:spLocks noGrp="1"/>
          </p:cNvSpPr>
          <p:nvPr>
            <p:ph sz="half" idx="3"/>
          </p:nvPr>
        </p:nvSpPr>
        <p:spPr/>
        <p:txBody>
          <a:bodyPr/>
          <a:p>
            <a:endParaRPr lang="en-US"/>
          </a:p>
        </p:txBody>
      </p:sp>
      <p:sp>
        <p:nvSpPr>
          <p:cNvPr id="4" name="object 4"/>
          <p:cNvSpPr txBox="1"/>
          <p:nvPr/>
        </p:nvSpPr>
        <p:spPr>
          <a:xfrm>
            <a:off x="2919983" y="3702062"/>
            <a:ext cx="7581900" cy="2681605"/>
          </a:xfrm>
          <a:prstGeom prst="rect">
            <a:avLst/>
          </a:prstGeom>
        </p:spPr>
        <p:txBody>
          <a:bodyPr vert="horz" wrap="square" lIns="0" tIns="15875" rIns="0" bIns="0" rtlCol="0">
            <a:spAutoFit/>
          </a:bodyPr>
          <a:lstStyle/>
          <a:p>
            <a:pPr marL="12700" marR="5080" algn="just">
              <a:lnSpc>
                <a:spcPct val="99000"/>
              </a:lnSpc>
              <a:spcBef>
                <a:spcPts val="125"/>
              </a:spcBef>
            </a:pPr>
            <a:r>
              <a:rPr sz="2500" b="1" dirty="0">
                <a:solidFill>
                  <a:srgbClr val="FFFFFF"/>
                </a:solidFill>
                <a:latin typeface="Arial Black" panose="020B0A04020102020204" charset="0"/>
                <a:cs typeface="Arial Black" panose="020B0A04020102020204" charset="0"/>
              </a:rPr>
              <a:t>Importance</a:t>
            </a:r>
            <a:r>
              <a:rPr sz="2500" b="1" spc="-8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of</a:t>
            </a:r>
            <a:r>
              <a:rPr sz="2500" b="1" spc="-80" dirty="0">
                <a:solidFill>
                  <a:srgbClr val="FFFFFF"/>
                </a:solidFill>
                <a:latin typeface="Arial Black" panose="020B0A04020102020204" charset="0"/>
                <a:cs typeface="Arial Black" panose="020B0A04020102020204" charset="0"/>
              </a:rPr>
              <a:t> </a:t>
            </a:r>
            <a:r>
              <a:rPr sz="2500" b="1" spc="-55" dirty="0">
                <a:solidFill>
                  <a:srgbClr val="FFFFFF"/>
                </a:solidFill>
                <a:latin typeface="Arial Black" panose="020B0A04020102020204" charset="0"/>
                <a:cs typeface="Arial Black" panose="020B0A04020102020204" charset="0"/>
              </a:rPr>
              <a:t>Data</a:t>
            </a:r>
            <a:r>
              <a:rPr sz="2500" b="1" spc="-5" dirty="0">
                <a:solidFill>
                  <a:srgbClr val="FFFFFF"/>
                </a:solidFill>
                <a:latin typeface="Arial Black" panose="020B0A04020102020204" charset="0"/>
                <a:cs typeface="Arial Black" panose="020B0A04020102020204" charset="0"/>
              </a:rPr>
              <a:t> </a:t>
            </a:r>
            <a:r>
              <a:rPr sz="2500" b="1" spc="-60" dirty="0">
                <a:solidFill>
                  <a:srgbClr val="FFFFFF"/>
                </a:solidFill>
                <a:latin typeface="Arial Black" panose="020B0A04020102020204" charset="0"/>
                <a:cs typeface="Arial Black" panose="020B0A04020102020204" charset="0"/>
              </a:rPr>
              <a:t>Preprocessing</a:t>
            </a:r>
            <a:r>
              <a:rPr sz="2500" b="1" spc="-70"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in</a:t>
            </a:r>
            <a:r>
              <a:rPr sz="2500" b="1" spc="-80"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customer</a:t>
            </a:r>
            <a:r>
              <a:rPr sz="2500" b="1" spc="-80"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segmentation.</a:t>
            </a:r>
            <a:r>
              <a:rPr sz="2500" b="1" spc="-80" dirty="0">
                <a:solidFill>
                  <a:srgbClr val="FFFFFF"/>
                </a:solidFill>
                <a:latin typeface="Arial Black" panose="020B0A04020102020204" charset="0"/>
                <a:cs typeface="Arial Black" panose="020B0A04020102020204" charset="0"/>
              </a:rPr>
              <a:t> </a:t>
            </a:r>
            <a:r>
              <a:rPr sz="2500" b="1" spc="-20" dirty="0">
                <a:solidFill>
                  <a:srgbClr val="FFFFFF"/>
                </a:solidFill>
                <a:latin typeface="Arial Black" panose="020B0A04020102020204" charset="0"/>
                <a:cs typeface="Arial Black" panose="020B0A04020102020204" charset="0"/>
              </a:rPr>
              <a:t>This </a:t>
            </a:r>
            <a:r>
              <a:rPr sz="2500" b="1" dirty="0">
                <a:solidFill>
                  <a:srgbClr val="FFFFFF"/>
                </a:solidFill>
                <a:latin typeface="Arial Black" panose="020B0A04020102020204" charset="0"/>
                <a:cs typeface="Arial Black" panose="020B0A04020102020204" charset="0"/>
              </a:rPr>
              <a:t>step</a:t>
            </a:r>
            <a:r>
              <a:rPr sz="2500" b="1" spc="-50" dirty="0">
                <a:solidFill>
                  <a:srgbClr val="FFFFFF"/>
                </a:solidFill>
                <a:latin typeface="Arial Black" panose="020B0A04020102020204" charset="0"/>
                <a:cs typeface="Arial Black" panose="020B0A04020102020204" charset="0"/>
              </a:rPr>
              <a:t> </a:t>
            </a:r>
            <a:r>
              <a:rPr sz="2500" b="1" spc="-30" dirty="0">
                <a:solidFill>
                  <a:srgbClr val="FFFFFF"/>
                </a:solidFill>
                <a:latin typeface="Arial Black" panose="020B0A04020102020204" charset="0"/>
                <a:cs typeface="Arial Black" panose="020B0A04020102020204" charset="0"/>
              </a:rPr>
              <a:t>involves</a:t>
            </a:r>
            <a:r>
              <a:rPr sz="2500" b="1" spc="-50"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cleaning,</a:t>
            </a:r>
            <a:r>
              <a:rPr sz="2500" b="1" spc="-40" dirty="0">
                <a:solidFill>
                  <a:srgbClr val="FFFFFF"/>
                </a:solidFill>
                <a:latin typeface="Arial Black" panose="020B0A04020102020204" charset="0"/>
                <a:cs typeface="Arial Black" panose="020B0A04020102020204" charset="0"/>
              </a:rPr>
              <a:t> </a:t>
            </a:r>
            <a:r>
              <a:rPr sz="2500" b="1" spc="-20" dirty="0">
                <a:solidFill>
                  <a:srgbClr val="FFFFFF"/>
                </a:solidFill>
                <a:latin typeface="Arial Black" panose="020B0A04020102020204" charset="0"/>
                <a:cs typeface="Arial Black" panose="020B0A04020102020204" charset="0"/>
              </a:rPr>
              <a:t>transforming,</a:t>
            </a:r>
            <a:r>
              <a:rPr sz="2500" b="1" spc="-4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and</a:t>
            </a:r>
            <a:r>
              <a:rPr sz="2500" b="1" spc="-4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scaling</a:t>
            </a:r>
            <a:r>
              <a:rPr sz="2500" b="1" spc="-50"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the</a:t>
            </a:r>
            <a:r>
              <a:rPr sz="2500" b="1" spc="-50"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data</a:t>
            </a:r>
            <a:r>
              <a:rPr sz="2500" b="1" spc="-4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to</a:t>
            </a:r>
            <a:r>
              <a:rPr sz="2500" b="1" spc="-50" dirty="0">
                <a:solidFill>
                  <a:srgbClr val="FFFFFF"/>
                </a:solidFill>
                <a:latin typeface="Arial Black" panose="020B0A04020102020204" charset="0"/>
                <a:cs typeface="Arial Black" panose="020B0A04020102020204" charset="0"/>
              </a:rPr>
              <a:t> </a:t>
            </a:r>
            <a:r>
              <a:rPr sz="2500" b="1" spc="-10" dirty="0">
                <a:solidFill>
                  <a:srgbClr val="FFFFFF"/>
                </a:solidFill>
                <a:latin typeface="Arial Black" panose="020B0A04020102020204" charset="0"/>
                <a:cs typeface="Arial Black" panose="020B0A04020102020204" charset="0"/>
              </a:rPr>
              <a:t>ensure </a:t>
            </a:r>
            <a:r>
              <a:rPr sz="2500" b="1" dirty="0">
                <a:solidFill>
                  <a:srgbClr val="FFFFFF"/>
                </a:solidFill>
                <a:latin typeface="Arial Black" panose="020B0A04020102020204" charset="0"/>
                <a:cs typeface="Arial Black" panose="020B0A04020102020204" charset="0"/>
              </a:rPr>
              <a:t>accurate</a:t>
            </a:r>
            <a:r>
              <a:rPr sz="2500" b="1" spc="-5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clustering</a:t>
            </a:r>
            <a:r>
              <a:rPr sz="2500" b="1" spc="-5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results.</a:t>
            </a:r>
            <a:r>
              <a:rPr sz="2500" b="1" spc="-5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It</a:t>
            </a:r>
            <a:r>
              <a:rPr sz="2500" b="1" spc="-5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includes</a:t>
            </a:r>
            <a:r>
              <a:rPr sz="2500" b="1" spc="-5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handling</a:t>
            </a:r>
            <a:r>
              <a:rPr sz="2500" b="1" spc="-5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missing</a:t>
            </a:r>
            <a:r>
              <a:rPr sz="2500" b="1" spc="-55" dirty="0">
                <a:solidFill>
                  <a:srgbClr val="FFFFFF"/>
                </a:solidFill>
                <a:latin typeface="Arial Black" panose="020B0A04020102020204" charset="0"/>
                <a:cs typeface="Arial Black" panose="020B0A04020102020204" charset="0"/>
              </a:rPr>
              <a:t>  </a:t>
            </a:r>
            <a:r>
              <a:rPr sz="2500" b="1" spc="-10" dirty="0">
                <a:solidFill>
                  <a:srgbClr val="FFFFFF"/>
                </a:solidFill>
                <a:latin typeface="Arial Black" panose="020B0A04020102020204" charset="0"/>
                <a:cs typeface="Arial Black" panose="020B0A04020102020204" charset="0"/>
              </a:rPr>
              <a:t>values, </a:t>
            </a:r>
            <a:r>
              <a:rPr sz="2500" b="1" dirty="0">
                <a:solidFill>
                  <a:srgbClr val="FFFFFF"/>
                </a:solidFill>
                <a:latin typeface="Arial Black" panose="020B0A04020102020204" charset="0"/>
                <a:cs typeface="Arial Black" panose="020B0A04020102020204" charset="0"/>
              </a:rPr>
              <a:t>standardizing</a:t>
            </a:r>
            <a:r>
              <a:rPr sz="2500" b="1" spc="-60" dirty="0">
                <a:solidFill>
                  <a:srgbClr val="FFFFFF"/>
                </a:solidFill>
                <a:latin typeface="Arial Black" panose="020B0A04020102020204" charset="0"/>
                <a:cs typeface="Arial Black" panose="020B0A04020102020204" charset="0"/>
              </a:rPr>
              <a:t> </a:t>
            </a:r>
            <a:r>
              <a:rPr sz="2500" b="1" spc="-55" dirty="0">
                <a:solidFill>
                  <a:srgbClr val="FFFFFF"/>
                </a:solidFill>
                <a:latin typeface="Arial Black" panose="020B0A04020102020204" charset="0"/>
                <a:cs typeface="Arial Black" panose="020B0A04020102020204" charset="0"/>
              </a:rPr>
              <a:t>features,</a:t>
            </a:r>
            <a:r>
              <a:rPr sz="2500" b="1" spc="-60"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and</a:t>
            </a:r>
            <a:r>
              <a:rPr sz="2500" b="1" spc="-60" dirty="0">
                <a:solidFill>
                  <a:srgbClr val="FFFFFF"/>
                </a:solidFill>
                <a:latin typeface="Arial Black" panose="020B0A04020102020204" charset="0"/>
                <a:cs typeface="Arial Black" panose="020B0A04020102020204" charset="0"/>
              </a:rPr>
              <a:t> </a:t>
            </a:r>
            <a:r>
              <a:rPr sz="2500" b="1" spc="45" dirty="0">
                <a:solidFill>
                  <a:srgbClr val="FFFFFF"/>
                </a:solidFill>
                <a:latin typeface="Arial Black" panose="020B0A04020102020204" charset="0"/>
                <a:cs typeface="Arial Black" panose="020B0A04020102020204" charset="0"/>
              </a:rPr>
              <a:t>encoding</a:t>
            </a:r>
            <a:r>
              <a:rPr sz="2500" b="1" spc="-55" dirty="0">
                <a:solidFill>
                  <a:srgbClr val="FFFFFF"/>
                </a:solidFill>
                <a:latin typeface="Arial Black" panose="020B0A04020102020204" charset="0"/>
                <a:cs typeface="Arial Black" panose="020B0A04020102020204" charset="0"/>
              </a:rPr>
              <a:t> </a:t>
            </a:r>
            <a:r>
              <a:rPr sz="2500" b="1" dirty="0">
                <a:solidFill>
                  <a:srgbClr val="FFFFFF"/>
                </a:solidFill>
                <a:latin typeface="Arial Black" panose="020B0A04020102020204" charset="0"/>
                <a:cs typeface="Arial Black" panose="020B0A04020102020204" charset="0"/>
              </a:rPr>
              <a:t>categorical</a:t>
            </a:r>
            <a:r>
              <a:rPr sz="2500" b="1" spc="-60" dirty="0">
                <a:solidFill>
                  <a:srgbClr val="FFFFFF"/>
                </a:solidFill>
                <a:latin typeface="Arial Black" panose="020B0A04020102020204" charset="0"/>
                <a:cs typeface="Arial Black" panose="020B0A04020102020204" charset="0"/>
              </a:rPr>
              <a:t> </a:t>
            </a:r>
            <a:r>
              <a:rPr sz="2500" b="1" spc="-10" dirty="0">
                <a:solidFill>
                  <a:srgbClr val="FFFFFF"/>
                </a:solidFill>
                <a:latin typeface="Arial Black" panose="020B0A04020102020204" charset="0"/>
                <a:cs typeface="Arial Black" panose="020B0A04020102020204" charset="0"/>
              </a:rPr>
              <a:t>variables.</a:t>
            </a:r>
            <a:endParaRPr sz="2500" b="1">
              <a:latin typeface="Arial Black" panose="020B0A04020102020204" charset="0"/>
              <a:cs typeface="Arial Black" panose="020B0A04020102020204" charset="0"/>
            </a:endParaRPr>
          </a:p>
        </p:txBody>
      </p:sp>
      <p:pic>
        <p:nvPicPr>
          <p:cNvPr id="6" name="object 6"/>
          <p:cNvPicPr>
            <a:picLocks noChangeAspect="1"/>
          </p:cNvPicPr>
          <p:nvPr>
            <p:ph sz="half" idx="2"/>
          </p:nvPr>
        </p:nvPicPr>
        <p:blipFill>
          <a:blip r:embed="rId2" cstate="print"/>
          <a:stretch>
            <a:fillRect/>
          </a:stretch>
        </p:blipFill>
        <p:spPr>
          <a:xfrm>
            <a:off x="12106910" y="914400"/>
            <a:ext cx="5618480" cy="82524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9130296" y="2278557"/>
            <a:ext cx="5827395" cy="768350"/>
          </a:xfrm>
          <a:prstGeom prst="rect">
            <a:avLst/>
          </a:prstGeom>
        </p:spPr>
        <p:txBody>
          <a:bodyPr vert="horz" wrap="square" lIns="0" tIns="15875" rIns="0" bIns="0" rtlCol="0">
            <a:spAutoFit/>
          </a:bodyPr>
          <a:lstStyle/>
          <a:p>
            <a:pPr marL="12700">
              <a:lnSpc>
                <a:spcPct val="100000"/>
              </a:lnSpc>
              <a:spcBef>
                <a:spcPts val="125"/>
              </a:spcBef>
            </a:pPr>
            <a:r>
              <a:rPr sz="4850" spc="170" dirty="0"/>
              <a:t>Feature</a:t>
            </a:r>
            <a:r>
              <a:rPr sz="4850" spc="10" dirty="0"/>
              <a:t> </a:t>
            </a:r>
            <a:r>
              <a:rPr sz="4850" spc="190" dirty="0"/>
              <a:t>Selection</a:t>
            </a:r>
            <a:endParaRPr sz="4850"/>
          </a:p>
        </p:txBody>
      </p:sp>
      <p:sp>
        <p:nvSpPr>
          <p:cNvPr id="4" name="object 4"/>
          <p:cNvSpPr txBox="1"/>
          <p:nvPr/>
        </p:nvSpPr>
        <p:spPr>
          <a:xfrm>
            <a:off x="9130285" y="3423932"/>
            <a:ext cx="7581900" cy="1182370"/>
          </a:xfrm>
          <a:prstGeom prst="rect">
            <a:avLst/>
          </a:prstGeom>
        </p:spPr>
        <p:txBody>
          <a:bodyPr vert="horz" wrap="square" lIns="0" tIns="13335" rIns="0" bIns="0" rtlCol="0">
            <a:spAutoFit/>
          </a:bodyPr>
          <a:lstStyle/>
          <a:p>
            <a:pPr marL="12700" marR="5080" algn="just">
              <a:lnSpc>
                <a:spcPct val="100000"/>
              </a:lnSpc>
              <a:spcBef>
                <a:spcPts val="105"/>
              </a:spcBef>
            </a:pPr>
            <a:r>
              <a:rPr sz="1900" dirty="0">
                <a:solidFill>
                  <a:srgbClr val="FFFFFF"/>
                </a:solidFill>
                <a:latin typeface="Verdana" panose="020B0604030504040204"/>
                <a:cs typeface="Verdana" panose="020B0604030504040204"/>
              </a:rPr>
              <a:t>Identifying</a:t>
            </a:r>
            <a:r>
              <a:rPr sz="1900" spc="6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relevant</a:t>
            </a:r>
            <a:r>
              <a:rPr sz="1900" spc="65" dirty="0">
                <a:solidFill>
                  <a:srgbClr val="FFFFFF"/>
                </a:solidFill>
                <a:latin typeface="Verdana" panose="020B0604030504040204"/>
                <a:cs typeface="Verdana" panose="020B0604030504040204"/>
              </a:rPr>
              <a:t>  </a:t>
            </a:r>
            <a:r>
              <a:rPr sz="1900" b="1" spc="50" dirty="0">
                <a:solidFill>
                  <a:srgbClr val="FFFFFF"/>
                </a:solidFill>
                <a:latin typeface="Tahoma" panose="020B0604030504040204"/>
                <a:cs typeface="Tahoma" panose="020B0604030504040204"/>
              </a:rPr>
              <a:t>features</a:t>
            </a:r>
            <a:r>
              <a:rPr sz="1900" b="1" spc="175" dirty="0">
                <a:solidFill>
                  <a:srgbClr val="FFFFFF"/>
                </a:solidFill>
                <a:latin typeface="Tahoma" panose="020B0604030504040204"/>
                <a:cs typeface="Tahoma" panose="020B0604030504040204"/>
              </a:rPr>
              <a:t>  </a:t>
            </a:r>
            <a:r>
              <a:rPr sz="1900" dirty="0">
                <a:solidFill>
                  <a:srgbClr val="FFFFFF"/>
                </a:solidFill>
                <a:latin typeface="Verdana" panose="020B0604030504040204"/>
                <a:cs typeface="Verdana" panose="020B0604030504040204"/>
              </a:rPr>
              <a:t>for</a:t>
            </a:r>
            <a:r>
              <a:rPr sz="1900" spc="65"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customer</a:t>
            </a:r>
            <a:r>
              <a:rPr sz="1900" spc="65" dirty="0">
                <a:solidFill>
                  <a:srgbClr val="FFFFFF"/>
                </a:solidFill>
                <a:latin typeface="Verdana" panose="020B0604030504040204"/>
                <a:cs typeface="Verdana" panose="020B0604030504040204"/>
              </a:rPr>
              <a:t>  </a:t>
            </a:r>
            <a:r>
              <a:rPr sz="1900" spc="-10" dirty="0">
                <a:solidFill>
                  <a:srgbClr val="FFFFFF"/>
                </a:solidFill>
                <a:latin typeface="Verdana" panose="020B0604030504040204"/>
                <a:cs typeface="Verdana" panose="020B0604030504040204"/>
              </a:rPr>
              <a:t>segmentation. </a:t>
            </a:r>
            <a:r>
              <a:rPr sz="1900" dirty="0">
                <a:solidFill>
                  <a:srgbClr val="FFFFFF"/>
                </a:solidFill>
                <a:latin typeface="Verdana" panose="020B0604030504040204"/>
                <a:cs typeface="Verdana" panose="020B0604030504040204"/>
              </a:rPr>
              <a:t>Selecting</a:t>
            </a:r>
            <a:r>
              <a:rPr sz="1900" spc="-5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the</a:t>
            </a:r>
            <a:r>
              <a:rPr sz="1900" spc="-5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right</a:t>
            </a:r>
            <a:r>
              <a:rPr sz="1900" spc="-50" dirty="0">
                <a:solidFill>
                  <a:srgbClr val="FFFFFF"/>
                </a:solidFill>
                <a:latin typeface="Verdana" panose="020B0604030504040204"/>
                <a:cs typeface="Verdana" panose="020B0604030504040204"/>
              </a:rPr>
              <a:t> </a:t>
            </a:r>
            <a:r>
              <a:rPr sz="1900" spc="-10" dirty="0">
                <a:solidFill>
                  <a:srgbClr val="FFFFFF"/>
                </a:solidFill>
                <a:latin typeface="Verdana" panose="020B0604030504040204"/>
                <a:cs typeface="Verdana" panose="020B0604030504040204"/>
              </a:rPr>
              <a:t>attributes</a:t>
            </a:r>
            <a:r>
              <a:rPr sz="1900" spc="-5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such</a:t>
            </a:r>
            <a:r>
              <a:rPr sz="1900" spc="-50" dirty="0">
                <a:solidFill>
                  <a:srgbClr val="FFFFFF"/>
                </a:solidFill>
                <a:latin typeface="Verdana" panose="020B0604030504040204"/>
                <a:cs typeface="Verdana" panose="020B0604030504040204"/>
              </a:rPr>
              <a:t> </a:t>
            </a:r>
            <a:r>
              <a:rPr sz="1900" spc="-55" dirty="0">
                <a:solidFill>
                  <a:srgbClr val="FFFFFF"/>
                </a:solidFill>
                <a:latin typeface="Verdana" panose="020B0604030504040204"/>
                <a:cs typeface="Verdana" panose="020B0604030504040204"/>
              </a:rPr>
              <a:t>as</a:t>
            </a:r>
            <a:r>
              <a:rPr sz="1900" spc="-5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demographics,</a:t>
            </a:r>
            <a:r>
              <a:rPr sz="1900" spc="-50" dirty="0">
                <a:solidFill>
                  <a:srgbClr val="FFFFFF"/>
                </a:solidFill>
                <a:latin typeface="Verdana" panose="020B0604030504040204"/>
                <a:cs typeface="Verdana" panose="020B0604030504040204"/>
              </a:rPr>
              <a:t> </a:t>
            </a:r>
            <a:r>
              <a:rPr sz="1900" spc="-10" dirty="0">
                <a:solidFill>
                  <a:srgbClr val="FFFFFF"/>
                </a:solidFill>
                <a:latin typeface="Verdana" panose="020B0604030504040204"/>
                <a:cs typeface="Verdana" panose="020B0604030504040204"/>
              </a:rPr>
              <a:t>purchase </a:t>
            </a:r>
            <a:r>
              <a:rPr sz="1900" spc="-50" dirty="0">
                <a:solidFill>
                  <a:srgbClr val="FFFFFF"/>
                </a:solidFill>
                <a:latin typeface="Verdana" panose="020B0604030504040204"/>
                <a:cs typeface="Verdana" panose="020B0604030504040204"/>
              </a:rPr>
              <a:t>history,</a:t>
            </a:r>
            <a:r>
              <a:rPr sz="1900" spc="3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and</a:t>
            </a:r>
            <a:r>
              <a:rPr sz="1900" spc="3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online</a:t>
            </a:r>
            <a:r>
              <a:rPr sz="1900" spc="35"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behavior</a:t>
            </a:r>
            <a:r>
              <a:rPr sz="1900" spc="3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is</a:t>
            </a:r>
            <a:r>
              <a:rPr sz="1900" spc="35"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crucial</a:t>
            </a:r>
            <a:r>
              <a:rPr sz="1900" spc="3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for</a:t>
            </a:r>
            <a:r>
              <a:rPr sz="1900" spc="35"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creating</a:t>
            </a:r>
            <a:r>
              <a:rPr sz="1900" spc="30" dirty="0">
                <a:solidFill>
                  <a:srgbClr val="FFFFFF"/>
                </a:solidFill>
                <a:latin typeface="Verdana" panose="020B0604030504040204"/>
                <a:cs typeface="Verdana" panose="020B0604030504040204"/>
              </a:rPr>
              <a:t> </a:t>
            </a:r>
            <a:r>
              <a:rPr sz="1900" spc="-10" dirty="0">
                <a:solidFill>
                  <a:srgbClr val="FFFFFF"/>
                </a:solidFill>
                <a:latin typeface="Verdana" panose="020B0604030504040204"/>
                <a:cs typeface="Verdana" panose="020B0604030504040204"/>
              </a:rPr>
              <a:t>meaningful </a:t>
            </a:r>
            <a:r>
              <a:rPr sz="1900" dirty="0">
                <a:solidFill>
                  <a:srgbClr val="FFFFFF"/>
                </a:solidFill>
                <a:latin typeface="Verdana" panose="020B0604030504040204"/>
                <a:cs typeface="Verdana" panose="020B0604030504040204"/>
              </a:rPr>
              <a:t>customer</a:t>
            </a:r>
            <a:r>
              <a:rPr sz="1900" spc="-50"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segments</a:t>
            </a:r>
            <a:r>
              <a:rPr sz="1900" spc="-45"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that</a:t>
            </a:r>
            <a:r>
              <a:rPr sz="1900" spc="-45" dirty="0">
                <a:solidFill>
                  <a:srgbClr val="FFFFFF"/>
                </a:solidFill>
                <a:latin typeface="Verdana" panose="020B0604030504040204"/>
                <a:cs typeface="Verdana" panose="020B0604030504040204"/>
              </a:rPr>
              <a:t> </a:t>
            </a:r>
            <a:r>
              <a:rPr sz="1900" spc="-35" dirty="0">
                <a:solidFill>
                  <a:srgbClr val="FFFFFF"/>
                </a:solidFill>
                <a:latin typeface="Verdana" panose="020B0604030504040204"/>
                <a:cs typeface="Verdana" panose="020B0604030504040204"/>
              </a:rPr>
              <a:t>drive</a:t>
            </a:r>
            <a:r>
              <a:rPr sz="1900" spc="-45" dirty="0">
                <a:solidFill>
                  <a:srgbClr val="FFFFFF"/>
                </a:solidFill>
                <a:latin typeface="Verdana" panose="020B0604030504040204"/>
                <a:cs typeface="Verdana" panose="020B0604030504040204"/>
              </a:rPr>
              <a:t> </a:t>
            </a:r>
            <a:r>
              <a:rPr sz="1900" dirty="0">
                <a:solidFill>
                  <a:srgbClr val="FFFFFF"/>
                </a:solidFill>
                <a:latin typeface="Verdana" panose="020B0604030504040204"/>
                <a:cs typeface="Verdana" panose="020B0604030504040204"/>
              </a:rPr>
              <a:t>actionable</a:t>
            </a:r>
            <a:r>
              <a:rPr sz="1900" spc="-45" dirty="0">
                <a:solidFill>
                  <a:srgbClr val="FFFFFF"/>
                </a:solidFill>
                <a:latin typeface="Verdana" panose="020B0604030504040204"/>
                <a:cs typeface="Verdana" panose="020B0604030504040204"/>
              </a:rPr>
              <a:t> </a:t>
            </a:r>
            <a:r>
              <a:rPr sz="1900" spc="-10" dirty="0">
                <a:solidFill>
                  <a:srgbClr val="FFFFFF"/>
                </a:solidFill>
                <a:latin typeface="Verdana" panose="020B0604030504040204"/>
                <a:cs typeface="Verdana" panose="020B0604030504040204"/>
              </a:rPr>
              <a:t>insights.</a:t>
            </a:r>
            <a:endParaRPr sz="1900">
              <a:latin typeface="Verdana" panose="020B0604030504040204"/>
              <a:cs typeface="Verdana" panose="020B060403050404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3"/>
          </a:xfrm>
          <a:prstGeom prst="rect">
            <a:avLst/>
          </a:prstGeom>
        </p:spPr>
      </p:pic>
      <p:sp>
        <p:nvSpPr>
          <p:cNvPr id="3" name="object 3"/>
          <p:cNvSpPr txBox="1"/>
          <p:nvPr/>
        </p:nvSpPr>
        <p:spPr>
          <a:xfrm>
            <a:off x="1954855" y="3162275"/>
            <a:ext cx="6270625" cy="2151380"/>
          </a:xfrm>
          <a:prstGeom prst="rect">
            <a:avLst/>
          </a:prstGeom>
        </p:spPr>
        <p:txBody>
          <a:bodyPr vert="horz" wrap="square" lIns="0" tIns="17780" rIns="0" bIns="0" rtlCol="0">
            <a:spAutoFit/>
          </a:bodyPr>
          <a:lstStyle/>
          <a:p>
            <a:pPr marL="12700" marR="5080">
              <a:lnSpc>
                <a:spcPct val="99000"/>
              </a:lnSpc>
              <a:spcBef>
                <a:spcPts val="140"/>
              </a:spcBef>
            </a:pPr>
            <a:r>
              <a:rPr sz="2300" dirty="0">
                <a:solidFill>
                  <a:srgbClr val="FFFFFF"/>
                </a:solidFill>
                <a:latin typeface="Verdana" panose="020B0604030504040204"/>
                <a:cs typeface="Verdana" panose="020B0604030504040204"/>
              </a:rPr>
              <a:t>Selecting</a:t>
            </a:r>
            <a:r>
              <a:rPr sz="2300" spc="-105"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the</a:t>
            </a:r>
            <a:r>
              <a:rPr sz="2300" spc="-105" dirty="0">
                <a:solidFill>
                  <a:srgbClr val="FFFFFF"/>
                </a:solidFill>
                <a:latin typeface="Verdana" panose="020B0604030504040204"/>
                <a:cs typeface="Verdana" panose="020B0604030504040204"/>
              </a:rPr>
              <a:t> </a:t>
            </a:r>
            <a:r>
              <a:rPr sz="2300" spc="60" dirty="0">
                <a:solidFill>
                  <a:srgbClr val="FFFFFF"/>
                </a:solidFill>
                <a:latin typeface="Verdana" panose="020B0604030504040204"/>
                <a:cs typeface="Verdana" panose="020B0604030504040204"/>
              </a:rPr>
              <a:t>optimal</a:t>
            </a:r>
            <a:r>
              <a:rPr sz="2300" spc="-100" dirty="0">
                <a:solidFill>
                  <a:srgbClr val="FFFFFF"/>
                </a:solidFill>
                <a:latin typeface="Verdana" panose="020B0604030504040204"/>
                <a:cs typeface="Verdana" panose="020B0604030504040204"/>
              </a:rPr>
              <a:t> </a:t>
            </a:r>
            <a:r>
              <a:rPr sz="2300" spc="85" dirty="0">
                <a:solidFill>
                  <a:srgbClr val="FFFFFF"/>
                </a:solidFill>
                <a:latin typeface="Verdana" panose="020B0604030504040204"/>
                <a:cs typeface="Verdana" panose="020B0604030504040204"/>
              </a:rPr>
              <a:t>number</a:t>
            </a:r>
            <a:r>
              <a:rPr sz="2300" spc="-105"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of</a:t>
            </a:r>
            <a:r>
              <a:rPr sz="2300" spc="-105" dirty="0">
                <a:solidFill>
                  <a:srgbClr val="FFFFFF"/>
                </a:solidFill>
                <a:latin typeface="Verdana" panose="020B0604030504040204"/>
                <a:cs typeface="Verdana" panose="020B0604030504040204"/>
              </a:rPr>
              <a:t> </a:t>
            </a:r>
            <a:r>
              <a:rPr sz="2300" spc="-10" dirty="0">
                <a:solidFill>
                  <a:srgbClr val="FFFFFF"/>
                </a:solidFill>
                <a:latin typeface="Verdana" panose="020B0604030504040204"/>
                <a:cs typeface="Verdana" panose="020B0604030504040204"/>
              </a:rPr>
              <a:t>clusters, </a:t>
            </a:r>
            <a:r>
              <a:rPr sz="2400" i="1" spc="-190" dirty="0">
                <a:solidFill>
                  <a:srgbClr val="FFFFFF"/>
                </a:solidFill>
                <a:latin typeface="Verdana" panose="020B0604030504040204"/>
                <a:cs typeface="Verdana" panose="020B0604030504040204"/>
              </a:rPr>
              <a:t>K</a:t>
            </a:r>
            <a:r>
              <a:rPr sz="2300" spc="-190" dirty="0">
                <a:solidFill>
                  <a:srgbClr val="FFFFFF"/>
                </a:solidFill>
                <a:latin typeface="Verdana" panose="020B0604030504040204"/>
                <a:cs typeface="Verdana" panose="020B0604030504040204"/>
              </a:rPr>
              <a:t>,</a:t>
            </a:r>
            <a:r>
              <a:rPr sz="2300" spc="-110" dirty="0">
                <a:solidFill>
                  <a:srgbClr val="FFFFFF"/>
                </a:solidFill>
                <a:latin typeface="Verdana" panose="020B0604030504040204"/>
                <a:cs typeface="Verdana" panose="020B0604030504040204"/>
              </a:rPr>
              <a:t> </a:t>
            </a:r>
            <a:r>
              <a:rPr sz="2300" spc="50" dirty="0">
                <a:solidFill>
                  <a:srgbClr val="FFFFFF"/>
                </a:solidFill>
                <a:latin typeface="Verdana" panose="020B0604030504040204"/>
                <a:cs typeface="Verdana" panose="020B0604030504040204"/>
              </a:rPr>
              <a:t>in</a:t>
            </a:r>
            <a:r>
              <a:rPr sz="2300" spc="-105"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K-means</a:t>
            </a:r>
            <a:r>
              <a:rPr sz="2300" spc="-105" dirty="0">
                <a:solidFill>
                  <a:srgbClr val="FFFFFF"/>
                </a:solidFill>
                <a:latin typeface="Verdana" panose="020B0604030504040204"/>
                <a:cs typeface="Verdana" panose="020B0604030504040204"/>
              </a:rPr>
              <a:t> </a:t>
            </a:r>
            <a:r>
              <a:rPr sz="2300" spc="-10" dirty="0">
                <a:solidFill>
                  <a:srgbClr val="FFFFFF"/>
                </a:solidFill>
                <a:latin typeface="Verdana" panose="020B0604030504040204"/>
                <a:cs typeface="Verdana" panose="020B0604030504040204"/>
              </a:rPr>
              <a:t>Clustering.</a:t>
            </a:r>
            <a:r>
              <a:rPr sz="2300" spc="-105"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Techniques</a:t>
            </a:r>
            <a:r>
              <a:rPr sz="2300" spc="-105" dirty="0">
                <a:solidFill>
                  <a:srgbClr val="FFFFFF"/>
                </a:solidFill>
                <a:latin typeface="Verdana" panose="020B0604030504040204"/>
                <a:cs typeface="Verdana" panose="020B0604030504040204"/>
              </a:rPr>
              <a:t> </a:t>
            </a:r>
            <a:r>
              <a:rPr sz="2300" spc="40" dirty="0">
                <a:solidFill>
                  <a:srgbClr val="FFFFFF"/>
                </a:solidFill>
                <a:latin typeface="Verdana" panose="020B0604030504040204"/>
                <a:cs typeface="Verdana" panose="020B0604030504040204"/>
              </a:rPr>
              <a:t>such </a:t>
            </a:r>
            <a:r>
              <a:rPr sz="2300" spc="-60" dirty="0">
                <a:solidFill>
                  <a:srgbClr val="FFFFFF"/>
                </a:solidFill>
                <a:latin typeface="Verdana" panose="020B0604030504040204"/>
                <a:cs typeface="Verdana" panose="020B0604030504040204"/>
              </a:rPr>
              <a:t>as</a:t>
            </a:r>
            <a:r>
              <a:rPr sz="2300" spc="-170"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the</a:t>
            </a:r>
            <a:r>
              <a:rPr sz="2300" spc="-165" dirty="0">
                <a:solidFill>
                  <a:srgbClr val="FFFFFF"/>
                </a:solidFill>
                <a:latin typeface="Verdana" panose="020B0604030504040204"/>
                <a:cs typeface="Verdana" panose="020B0604030504040204"/>
              </a:rPr>
              <a:t> </a:t>
            </a:r>
            <a:r>
              <a:rPr sz="2300" b="1" spc="-30" dirty="0">
                <a:solidFill>
                  <a:srgbClr val="FFFFFF"/>
                </a:solidFill>
                <a:latin typeface="Verdana" panose="020B0604030504040204"/>
                <a:cs typeface="Verdana" panose="020B0604030504040204"/>
              </a:rPr>
              <a:t>Elbow</a:t>
            </a:r>
            <a:r>
              <a:rPr sz="2300" b="1" spc="-75" dirty="0">
                <a:solidFill>
                  <a:srgbClr val="FFFFFF"/>
                </a:solidFill>
                <a:latin typeface="Verdana" panose="020B0604030504040204"/>
                <a:cs typeface="Verdana" panose="020B0604030504040204"/>
              </a:rPr>
              <a:t> </a:t>
            </a:r>
            <a:r>
              <a:rPr sz="2300" b="1" spc="-20" dirty="0">
                <a:solidFill>
                  <a:srgbClr val="FFFFFF"/>
                </a:solidFill>
                <a:latin typeface="Verdana" panose="020B0604030504040204"/>
                <a:cs typeface="Verdana" panose="020B0604030504040204"/>
              </a:rPr>
              <a:t>Method</a:t>
            </a:r>
            <a:r>
              <a:rPr sz="2300" b="1" spc="-145" dirty="0">
                <a:solidFill>
                  <a:srgbClr val="FFFFFF"/>
                </a:solidFill>
                <a:latin typeface="Verdana" panose="020B0604030504040204"/>
                <a:cs typeface="Verdana" panose="020B0604030504040204"/>
              </a:rPr>
              <a:t> </a:t>
            </a:r>
            <a:r>
              <a:rPr sz="2300" spc="70" dirty="0">
                <a:solidFill>
                  <a:srgbClr val="FFFFFF"/>
                </a:solidFill>
                <a:latin typeface="Verdana" panose="020B0604030504040204"/>
                <a:cs typeface="Verdana" panose="020B0604030504040204"/>
              </a:rPr>
              <a:t>and</a:t>
            </a:r>
            <a:r>
              <a:rPr sz="2300" spc="-170" dirty="0">
                <a:solidFill>
                  <a:srgbClr val="FFFFFF"/>
                </a:solidFill>
                <a:latin typeface="Verdana" panose="020B0604030504040204"/>
                <a:cs typeface="Verdana" panose="020B0604030504040204"/>
              </a:rPr>
              <a:t> </a:t>
            </a:r>
            <a:r>
              <a:rPr sz="2300" b="1" spc="-10" dirty="0">
                <a:solidFill>
                  <a:srgbClr val="FFFFFF"/>
                </a:solidFill>
                <a:latin typeface="Verdana" panose="020B0604030504040204"/>
                <a:cs typeface="Verdana" panose="020B0604030504040204"/>
              </a:rPr>
              <a:t>Silhouette </a:t>
            </a:r>
            <a:r>
              <a:rPr sz="2300" b="1" spc="-65" dirty="0">
                <a:solidFill>
                  <a:srgbClr val="FFFFFF"/>
                </a:solidFill>
                <a:latin typeface="Verdana" panose="020B0604030504040204"/>
                <a:cs typeface="Verdana" panose="020B0604030504040204"/>
              </a:rPr>
              <a:t>Score </a:t>
            </a:r>
            <a:r>
              <a:rPr sz="2300" spc="60" dirty="0">
                <a:solidFill>
                  <a:srgbClr val="FFFFFF"/>
                </a:solidFill>
                <a:latin typeface="Verdana" panose="020B0604030504040204"/>
                <a:cs typeface="Verdana" panose="020B0604030504040204"/>
              </a:rPr>
              <a:t>help</a:t>
            </a:r>
            <a:r>
              <a:rPr sz="2300" spc="-80"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determine</a:t>
            </a:r>
            <a:r>
              <a:rPr sz="2300" spc="-80"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the</a:t>
            </a:r>
            <a:r>
              <a:rPr sz="2300" spc="-80" dirty="0">
                <a:solidFill>
                  <a:srgbClr val="FFFFFF"/>
                </a:solidFill>
                <a:latin typeface="Verdana" panose="020B0604030504040204"/>
                <a:cs typeface="Verdana" panose="020B0604030504040204"/>
              </a:rPr>
              <a:t> </a:t>
            </a:r>
            <a:r>
              <a:rPr sz="2300" spc="55" dirty="0">
                <a:solidFill>
                  <a:srgbClr val="FFFFFF"/>
                </a:solidFill>
                <a:latin typeface="Verdana" panose="020B0604030504040204"/>
                <a:cs typeface="Verdana" panose="020B0604030504040204"/>
              </a:rPr>
              <a:t>most</a:t>
            </a:r>
            <a:r>
              <a:rPr sz="2300" spc="-80" dirty="0">
                <a:solidFill>
                  <a:srgbClr val="FFFFFF"/>
                </a:solidFill>
                <a:latin typeface="Verdana" panose="020B0604030504040204"/>
                <a:cs typeface="Verdana" panose="020B0604030504040204"/>
              </a:rPr>
              <a:t> </a:t>
            </a:r>
            <a:r>
              <a:rPr sz="2300" spc="-10" dirty="0">
                <a:solidFill>
                  <a:srgbClr val="FFFFFF"/>
                </a:solidFill>
                <a:latin typeface="Verdana" panose="020B0604030504040204"/>
                <a:cs typeface="Verdana" panose="020B0604030504040204"/>
              </a:rPr>
              <a:t>suitable </a:t>
            </a:r>
            <a:r>
              <a:rPr sz="2300" spc="-20" dirty="0">
                <a:solidFill>
                  <a:srgbClr val="FFFFFF"/>
                </a:solidFill>
                <a:latin typeface="Verdana" panose="020B0604030504040204"/>
                <a:cs typeface="Verdana" panose="020B0604030504040204"/>
              </a:rPr>
              <a:t>value</a:t>
            </a:r>
            <a:r>
              <a:rPr sz="2300" spc="-125" dirty="0">
                <a:solidFill>
                  <a:srgbClr val="FFFFFF"/>
                </a:solidFill>
                <a:latin typeface="Verdana" panose="020B0604030504040204"/>
                <a:cs typeface="Verdana" panose="020B0604030504040204"/>
              </a:rPr>
              <a:t> </a:t>
            </a:r>
            <a:r>
              <a:rPr sz="2300" spc="-25" dirty="0">
                <a:solidFill>
                  <a:srgbClr val="FFFFFF"/>
                </a:solidFill>
                <a:latin typeface="Verdana" panose="020B0604030504040204"/>
                <a:cs typeface="Verdana" panose="020B0604030504040204"/>
              </a:rPr>
              <a:t>for</a:t>
            </a:r>
            <a:r>
              <a:rPr sz="2300" spc="-120" dirty="0">
                <a:solidFill>
                  <a:srgbClr val="FFFFFF"/>
                </a:solidFill>
                <a:latin typeface="Verdana" panose="020B0604030504040204"/>
                <a:cs typeface="Verdana" panose="020B0604030504040204"/>
              </a:rPr>
              <a:t> </a:t>
            </a:r>
            <a:r>
              <a:rPr sz="2400" i="1" spc="-25" dirty="0">
                <a:solidFill>
                  <a:srgbClr val="FFFFFF"/>
                </a:solidFill>
                <a:latin typeface="Verdana" panose="020B0604030504040204"/>
                <a:cs typeface="Verdana" panose="020B0604030504040204"/>
              </a:rPr>
              <a:t>K</a:t>
            </a:r>
            <a:r>
              <a:rPr sz="2400" i="1" spc="-155"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based</a:t>
            </a:r>
            <a:r>
              <a:rPr sz="2300" spc="-120" dirty="0">
                <a:solidFill>
                  <a:srgbClr val="FFFFFF"/>
                </a:solidFill>
                <a:latin typeface="Verdana" panose="020B0604030504040204"/>
                <a:cs typeface="Verdana" panose="020B0604030504040204"/>
              </a:rPr>
              <a:t> </a:t>
            </a:r>
            <a:r>
              <a:rPr sz="2300" spc="85" dirty="0">
                <a:solidFill>
                  <a:srgbClr val="FFFFFF"/>
                </a:solidFill>
                <a:latin typeface="Verdana" panose="020B0604030504040204"/>
                <a:cs typeface="Verdana" panose="020B0604030504040204"/>
              </a:rPr>
              <a:t>on</a:t>
            </a:r>
            <a:r>
              <a:rPr sz="2300" spc="-120"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within-cluster</a:t>
            </a:r>
            <a:r>
              <a:rPr sz="2300" spc="-120" dirty="0">
                <a:solidFill>
                  <a:srgbClr val="FFFFFF"/>
                </a:solidFill>
                <a:latin typeface="Verdana" panose="020B0604030504040204"/>
                <a:cs typeface="Verdana" panose="020B0604030504040204"/>
              </a:rPr>
              <a:t> </a:t>
            </a:r>
            <a:r>
              <a:rPr sz="2300" spc="80" dirty="0">
                <a:solidFill>
                  <a:srgbClr val="FFFFFF"/>
                </a:solidFill>
                <a:latin typeface="Verdana" panose="020B0604030504040204"/>
                <a:cs typeface="Verdana" panose="020B0604030504040204"/>
              </a:rPr>
              <a:t>sum</a:t>
            </a:r>
            <a:r>
              <a:rPr sz="2300" spc="-120" dirty="0">
                <a:solidFill>
                  <a:srgbClr val="FFFFFF"/>
                </a:solidFill>
                <a:latin typeface="Verdana" panose="020B0604030504040204"/>
                <a:cs typeface="Verdana" panose="020B0604030504040204"/>
              </a:rPr>
              <a:t> </a:t>
            </a:r>
            <a:r>
              <a:rPr sz="2300" spc="-25" dirty="0">
                <a:solidFill>
                  <a:srgbClr val="FFFFFF"/>
                </a:solidFill>
                <a:latin typeface="Verdana" panose="020B0604030504040204"/>
                <a:cs typeface="Verdana" panose="020B0604030504040204"/>
              </a:rPr>
              <a:t>of </a:t>
            </a:r>
            <a:r>
              <a:rPr sz="2300" spc="-10" dirty="0">
                <a:solidFill>
                  <a:srgbClr val="FFFFFF"/>
                </a:solidFill>
                <a:latin typeface="Verdana" panose="020B0604030504040204"/>
                <a:cs typeface="Verdana" panose="020B0604030504040204"/>
              </a:rPr>
              <a:t>squares</a:t>
            </a:r>
            <a:r>
              <a:rPr sz="2300" spc="-175" dirty="0">
                <a:solidFill>
                  <a:srgbClr val="FFFFFF"/>
                </a:solidFill>
                <a:latin typeface="Verdana" panose="020B0604030504040204"/>
                <a:cs typeface="Verdana" panose="020B0604030504040204"/>
              </a:rPr>
              <a:t> </a:t>
            </a:r>
            <a:r>
              <a:rPr sz="2300" spc="70" dirty="0">
                <a:solidFill>
                  <a:srgbClr val="FFFFFF"/>
                </a:solidFill>
                <a:latin typeface="Verdana" panose="020B0604030504040204"/>
                <a:cs typeface="Verdana" panose="020B0604030504040204"/>
              </a:rPr>
              <a:t>and</a:t>
            </a:r>
            <a:r>
              <a:rPr sz="2300" spc="-170" dirty="0">
                <a:solidFill>
                  <a:srgbClr val="FFFFFF"/>
                </a:solidFill>
                <a:latin typeface="Verdana" panose="020B0604030504040204"/>
                <a:cs typeface="Verdana" panose="020B0604030504040204"/>
              </a:rPr>
              <a:t> </a:t>
            </a:r>
            <a:r>
              <a:rPr sz="2300" dirty="0">
                <a:solidFill>
                  <a:srgbClr val="FFFFFF"/>
                </a:solidFill>
                <a:latin typeface="Verdana" panose="020B0604030504040204"/>
                <a:cs typeface="Verdana" panose="020B0604030504040204"/>
              </a:rPr>
              <a:t>cluster</a:t>
            </a:r>
            <a:r>
              <a:rPr sz="2300" spc="-170" dirty="0">
                <a:solidFill>
                  <a:srgbClr val="FFFFFF"/>
                </a:solidFill>
                <a:latin typeface="Verdana" panose="020B0604030504040204"/>
                <a:cs typeface="Verdana" panose="020B0604030504040204"/>
              </a:rPr>
              <a:t> </a:t>
            </a:r>
            <a:r>
              <a:rPr sz="2300" spc="-10" dirty="0">
                <a:solidFill>
                  <a:srgbClr val="FFFFFF"/>
                </a:solidFill>
                <a:latin typeface="Verdana" panose="020B0604030504040204"/>
                <a:cs typeface="Verdana" panose="020B0604030504040204"/>
              </a:rPr>
              <a:t>cohesion.</a:t>
            </a:r>
            <a:endParaRPr sz="2300">
              <a:latin typeface="Verdana" panose="020B0604030504040204"/>
              <a:cs typeface="Verdana" panose="020B0604030504040204"/>
            </a:endParaRPr>
          </a:p>
        </p:txBody>
      </p:sp>
      <p:sp>
        <p:nvSpPr>
          <p:cNvPr id="4" name="object 4"/>
          <p:cNvSpPr txBox="1">
            <a:spLocks noGrp="1"/>
          </p:cNvSpPr>
          <p:nvPr>
            <p:ph type="title"/>
          </p:nvPr>
        </p:nvSpPr>
        <p:spPr>
          <a:prstGeom prst="rect">
            <a:avLst/>
          </a:prstGeom>
        </p:spPr>
        <p:txBody>
          <a:bodyPr vert="horz" wrap="square" lIns="0" tIns="33020" rIns="0" bIns="0" rtlCol="0">
            <a:spAutoFit/>
          </a:bodyPr>
          <a:lstStyle/>
          <a:p>
            <a:pPr marL="12700" marR="5080">
              <a:lnSpc>
                <a:spcPts val="5700"/>
              </a:lnSpc>
              <a:spcBef>
                <a:spcPts val="260"/>
              </a:spcBef>
            </a:pPr>
            <a:r>
              <a:rPr spc="-95" dirty="0">
                <a:latin typeface="Verdana" panose="020B0604030504040204"/>
                <a:cs typeface="Verdana" panose="020B0604030504040204"/>
              </a:rPr>
              <a:t>Choosing</a:t>
            </a:r>
            <a:r>
              <a:rPr spc="-265" dirty="0">
                <a:latin typeface="Verdana" panose="020B0604030504040204"/>
                <a:cs typeface="Verdana" panose="020B0604030504040204"/>
              </a:rPr>
              <a:t> </a:t>
            </a:r>
            <a:r>
              <a:rPr spc="-25" dirty="0">
                <a:latin typeface="Verdana" panose="020B0604030504040204"/>
                <a:cs typeface="Verdana" panose="020B0604030504040204"/>
              </a:rPr>
              <a:t>the </a:t>
            </a:r>
            <a:r>
              <a:rPr spc="-105" dirty="0">
                <a:latin typeface="Verdana" panose="020B0604030504040204"/>
                <a:cs typeface="Verdana" panose="020B0604030504040204"/>
              </a:rPr>
              <a:t>Optimal</a:t>
            </a:r>
            <a:r>
              <a:rPr spc="-280" dirty="0">
                <a:latin typeface="Verdana" panose="020B0604030504040204"/>
                <a:cs typeface="Verdana" panose="020B0604030504040204"/>
              </a:rPr>
              <a:t> </a:t>
            </a:r>
            <a:r>
              <a:rPr spc="-50" dirty="0">
                <a:latin typeface="Verdana" panose="020B0604030504040204"/>
                <a:cs typeface="Verdana" panose="020B0604030504040204"/>
              </a:rPr>
              <a:t>K</a:t>
            </a:r>
            <a:endParaRPr spc="-50" dirty="0">
              <a:latin typeface="Verdana" panose="020B0604030504040204"/>
              <a:cs typeface="Verdana" panose="020B0604030504040204"/>
            </a:endParaRPr>
          </a:p>
        </p:txBody>
      </p:sp>
      <p:sp>
        <p:nvSpPr>
          <p:cNvPr id="5" name="object 5"/>
          <p:cNvSpPr/>
          <p:nvPr/>
        </p:nvSpPr>
        <p:spPr>
          <a:xfrm>
            <a:off x="1954326" y="711326"/>
            <a:ext cx="5216525" cy="28575"/>
          </a:xfrm>
          <a:custGeom>
            <a:avLst/>
            <a:gdLst/>
            <a:ahLst/>
            <a:cxnLst/>
            <a:rect l="l" t="t" r="r" b="b"/>
            <a:pathLst>
              <a:path w="5216525" h="28575">
                <a:moveTo>
                  <a:pt x="5216207" y="0"/>
                </a:moveTo>
                <a:lnTo>
                  <a:pt x="0" y="0"/>
                </a:lnTo>
                <a:lnTo>
                  <a:pt x="0" y="28575"/>
                </a:lnTo>
                <a:lnTo>
                  <a:pt x="5216207" y="28575"/>
                </a:lnTo>
                <a:lnTo>
                  <a:pt x="5216207" y="0"/>
                </a:lnTo>
                <a:close/>
              </a:path>
            </a:pathLst>
          </a:custGeom>
          <a:solidFill>
            <a:srgbClr val="FFAB40"/>
          </a:solidFill>
        </p:spPr>
        <p:txBody>
          <a:bodyPr wrap="square" lIns="0" tIns="0" rIns="0" bIns="0" rtlCol="0"/>
          <a:lstStyle/>
          <a:p/>
        </p:txBody>
      </p:sp>
      <p:pic>
        <p:nvPicPr>
          <p:cNvPr id="8" name="Content Placeholder 7"/>
          <p:cNvPicPr>
            <a:picLocks noChangeAspect="1"/>
          </p:cNvPicPr>
          <p:nvPr>
            <p:ph sz="half" idx="2"/>
          </p:nvPr>
        </p:nvPicPr>
        <p:blipFill>
          <a:blip r:embed="rId2"/>
          <a:stretch>
            <a:fillRect/>
          </a:stretch>
        </p:blipFill>
        <p:spPr>
          <a:xfrm>
            <a:off x="11741150" y="5054600"/>
            <a:ext cx="5629275" cy="3467100"/>
          </a:xfrm>
          <a:prstGeom prst="rect">
            <a:avLst/>
          </a:prstGeom>
        </p:spPr>
      </p:pic>
      <p:pic>
        <p:nvPicPr>
          <p:cNvPr id="10" name="Content Placeholder 9"/>
          <p:cNvPicPr>
            <a:picLocks noChangeAspect="1"/>
          </p:cNvPicPr>
          <p:nvPr>
            <p:ph sz="half" idx="3"/>
          </p:nvPr>
        </p:nvPicPr>
        <p:blipFill>
          <a:blip r:embed="rId3"/>
          <a:stretch>
            <a:fillRect/>
          </a:stretch>
        </p:blipFill>
        <p:spPr>
          <a:xfrm>
            <a:off x="8525510" y="914400"/>
            <a:ext cx="6018530" cy="33420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3"/>
            <a:ext cx="18288000" cy="10286974"/>
          </a:xfrm>
          <a:prstGeom prst="rect">
            <a:avLst/>
          </a:prstGeom>
        </p:spPr>
      </p:pic>
      <p:sp>
        <p:nvSpPr>
          <p:cNvPr id="3" name="object 3"/>
          <p:cNvSpPr txBox="1">
            <a:spLocks noGrp="1"/>
          </p:cNvSpPr>
          <p:nvPr>
            <p:ph type="title"/>
          </p:nvPr>
        </p:nvSpPr>
        <p:spPr>
          <a:xfrm>
            <a:off x="4530090" y="1442720"/>
            <a:ext cx="9928225" cy="762000"/>
          </a:xfrm>
          <a:prstGeom prst="rect">
            <a:avLst/>
          </a:prstGeom>
        </p:spPr>
        <p:txBody>
          <a:bodyPr vert="horz" wrap="square" lIns="0" tIns="15875" rIns="0" bIns="0" rtlCol="0">
            <a:spAutoFit/>
          </a:bodyPr>
          <a:lstStyle/>
          <a:p>
            <a:pPr marL="12700">
              <a:lnSpc>
                <a:spcPct val="100000"/>
              </a:lnSpc>
              <a:spcBef>
                <a:spcPts val="125"/>
              </a:spcBef>
            </a:pPr>
            <a:r>
              <a:rPr sz="4850" spc="114" dirty="0"/>
              <a:t>Interpreting</a:t>
            </a:r>
            <a:r>
              <a:rPr sz="4850" spc="5" dirty="0"/>
              <a:t> </a:t>
            </a:r>
            <a:r>
              <a:rPr sz="4850" spc="170" dirty="0"/>
              <a:t>Cluster</a:t>
            </a:r>
            <a:r>
              <a:rPr sz="4850" spc="5" dirty="0"/>
              <a:t> </a:t>
            </a:r>
            <a:r>
              <a:rPr sz="4850" spc="185" dirty="0"/>
              <a:t>Results</a:t>
            </a:r>
            <a:endParaRPr sz="4850"/>
          </a:p>
        </p:txBody>
      </p:sp>
      <p:sp>
        <p:nvSpPr>
          <p:cNvPr id="4" name="object 4"/>
          <p:cNvSpPr txBox="1"/>
          <p:nvPr/>
        </p:nvSpPr>
        <p:spPr>
          <a:xfrm>
            <a:off x="4659210" y="2958071"/>
            <a:ext cx="8967470" cy="1704339"/>
          </a:xfrm>
          <a:prstGeom prst="rect">
            <a:avLst/>
          </a:prstGeom>
        </p:spPr>
        <p:txBody>
          <a:bodyPr vert="horz" wrap="square" lIns="0" tIns="12065" rIns="0" bIns="0" rtlCol="0">
            <a:spAutoFit/>
          </a:bodyPr>
          <a:lstStyle/>
          <a:p>
            <a:pPr marL="12065" marR="5080" algn="ctr">
              <a:lnSpc>
                <a:spcPct val="100000"/>
              </a:lnSpc>
              <a:spcBef>
                <a:spcPts val="95"/>
              </a:spcBef>
            </a:pPr>
            <a:r>
              <a:rPr sz="2200" dirty="0">
                <a:solidFill>
                  <a:srgbClr val="FFFFFF"/>
                </a:solidFill>
                <a:latin typeface="Verdana" panose="020B0604030504040204"/>
                <a:cs typeface="Verdana" panose="020B0604030504040204"/>
              </a:rPr>
              <a:t>Understanding</a:t>
            </a:r>
            <a:r>
              <a:rPr sz="2200" spc="-25" dirty="0">
                <a:solidFill>
                  <a:srgbClr val="FFFFFF"/>
                </a:solidFill>
                <a:latin typeface="Verdana" panose="020B0604030504040204"/>
                <a:cs typeface="Verdana" panose="020B0604030504040204"/>
              </a:rPr>
              <a:t> </a:t>
            </a:r>
            <a:r>
              <a:rPr sz="2200" spc="50" dirty="0">
                <a:solidFill>
                  <a:srgbClr val="FFFFFF"/>
                </a:solidFill>
                <a:latin typeface="Verdana" panose="020B0604030504040204"/>
                <a:cs typeface="Verdana" panose="020B0604030504040204"/>
              </a:rPr>
              <a:t>and</a:t>
            </a:r>
            <a:r>
              <a:rPr sz="2200" spc="-2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interpreting</a:t>
            </a:r>
            <a:r>
              <a:rPr sz="2200" spc="-2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the</a:t>
            </a:r>
            <a:r>
              <a:rPr sz="2200" spc="-20" dirty="0">
                <a:solidFill>
                  <a:srgbClr val="FFFFFF"/>
                </a:solidFill>
                <a:latin typeface="Verdana" panose="020B0604030504040204"/>
                <a:cs typeface="Verdana" panose="020B0604030504040204"/>
              </a:rPr>
              <a:t> </a:t>
            </a:r>
            <a:r>
              <a:rPr sz="2200" b="1" spc="60" dirty="0">
                <a:solidFill>
                  <a:srgbClr val="FFFFFF"/>
                </a:solidFill>
                <a:latin typeface="Tahoma" panose="020B0604030504040204"/>
                <a:cs typeface="Tahoma" panose="020B0604030504040204"/>
              </a:rPr>
              <a:t>cluster</a:t>
            </a:r>
            <a:r>
              <a:rPr sz="2200" b="1" spc="195" dirty="0">
                <a:solidFill>
                  <a:srgbClr val="FFFFFF"/>
                </a:solidFill>
                <a:latin typeface="Tahoma" panose="020B0604030504040204"/>
                <a:cs typeface="Tahoma" panose="020B0604030504040204"/>
              </a:rPr>
              <a:t> </a:t>
            </a:r>
            <a:r>
              <a:rPr sz="2200" b="1" dirty="0">
                <a:solidFill>
                  <a:srgbClr val="FFFFFF"/>
                </a:solidFill>
                <a:latin typeface="Tahoma" panose="020B0604030504040204"/>
                <a:cs typeface="Tahoma" panose="020B0604030504040204"/>
              </a:rPr>
              <a:t>results</a:t>
            </a:r>
            <a:r>
              <a:rPr sz="2200" dirty="0">
                <a:solidFill>
                  <a:srgbClr val="FFFFFF"/>
                </a:solidFill>
                <a:latin typeface="Verdana" panose="020B0604030504040204"/>
                <a:cs typeface="Verdana" panose="020B0604030504040204"/>
              </a:rPr>
              <a:t>.</a:t>
            </a:r>
            <a:r>
              <a:rPr sz="2200" spc="-20" dirty="0">
                <a:solidFill>
                  <a:srgbClr val="FFFFFF"/>
                </a:solidFill>
                <a:latin typeface="Verdana" panose="020B0604030504040204"/>
                <a:cs typeface="Verdana" panose="020B0604030504040204"/>
              </a:rPr>
              <a:t> </a:t>
            </a:r>
            <a:r>
              <a:rPr sz="2200" spc="-10" dirty="0">
                <a:solidFill>
                  <a:srgbClr val="FFFFFF"/>
                </a:solidFill>
                <a:latin typeface="Verdana" panose="020B0604030504040204"/>
                <a:cs typeface="Verdana" panose="020B0604030504040204"/>
              </a:rPr>
              <a:t>Analyzing </a:t>
            </a:r>
            <a:r>
              <a:rPr sz="2200" dirty="0">
                <a:solidFill>
                  <a:srgbClr val="FFFFFF"/>
                </a:solidFill>
                <a:latin typeface="Verdana" panose="020B0604030504040204"/>
                <a:cs typeface="Verdana" panose="020B0604030504040204"/>
              </a:rPr>
              <a:t>the</a:t>
            </a:r>
            <a:r>
              <a:rPr sz="2200" spc="-95" dirty="0">
                <a:solidFill>
                  <a:srgbClr val="FFFFFF"/>
                </a:solidFill>
                <a:latin typeface="Verdana" panose="020B0604030504040204"/>
                <a:cs typeface="Verdana" panose="020B0604030504040204"/>
              </a:rPr>
              <a:t> </a:t>
            </a:r>
            <a:r>
              <a:rPr sz="2200" spc="-20" dirty="0">
                <a:solidFill>
                  <a:srgbClr val="FFFFFF"/>
                </a:solidFill>
                <a:latin typeface="Verdana" panose="020B0604030504040204"/>
                <a:cs typeface="Verdana" panose="020B0604030504040204"/>
              </a:rPr>
              <a:t>characteristics</a:t>
            </a:r>
            <a:r>
              <a:rPr sz="2200" spc="-95" dirty="0">
                <a:solidFill>
                  <a:srgbClr val="FFFFFF"/>
                </a:solidFill>
                <a:latin typeface="Verdana" panose="020B0604030504040204"/>
                <a:cs typeface="Verdana" panose="020B0604030504040204"/>
              </a:rPr>
              <a:t> </a:t>
            </a:r>
            <a:r>
              <a:rPr sz="2200" spc="50" dirty="0">
                <a:solidFill>
                  <a:srgbClr val="FFFFFF"/>
                </a:solidFill>
                <a:latin typeface="Verdana" panose="020B0604030504040204"/>
                <a:cs typeface="Verdana" panose="020B0604030504040204"/>
              </a:rPr>
              <a:t>and</a:t>
            </a:r>
            <a:r>
              <a:rPr sz="2200" spc="-90" dirty="0">
                <a:solidFill>
                  <a:srgbClr val="FFFFFF"/>
                </a:solidFill>
                <a:latin typeface="Verdana" panose="020B0604030504040204"/>
                <a:cs typeface="Verdana" panose="020B0604030504040204"/>
              </a:rPr>
              <a:t> </a:t>
            </a:r>
            <a:r>
              <a:rPr sz="2200" spc="-20" dirty="0">
                <a:solidFill>
                  <a:srgbClr val="FFFFFF"/>
                </a:solidFill>
                <a:latin typeface="Verdana" panose="020B0604030504040204"/>
                <a:cs typeface="Verdana" panose="020B0604030504040204"/>
              </a:rPr>
              <a:t>behaviors</a:t>
            </a:r>
            <a:r>
              <a:rPr sz="2200" spc="-9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of</a:t>
            </a:r>
            <a:r>
              <a:rPr sz="2200" spc="-9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customers</a:t>
            </a:r>
            <a:r>
              <a:rPr sz="2200" spc="-9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within</a:t>
            </a:r>
            <a:r>
              <a:rPr sz="2200" spc="-95" dirty="0">
                <a:solidFill>
                  <a:srgbClr val="FFFFFF"/>
                </a:solidFill>
                <a:latin typeface="Verdana" panose="020B0604030504040204"/>
                <a:cs typeface="Verdana" panose="020B0604030504040204"/>
              </a:rPr>
              <a:t> </a:t>
            </a:r>
            <a:r>
              <a:rPr sz="2200" spc="-20" dirty="0">
                <a:solidFill>
                  <a:srgbClr val="FFFFFF"/>
                </a:solidFill>
                <a:latin typeface="Verdana" panose="020B0604030504040204"/>
                <a:cs typeface="Verdana" panose="020B0604030504040204"/>
              </a:rPr>
              <a:t>each </a:t>
            </a:r>
            <a:r>
              <a:rPr sz="2200" spc="-10" dirty="0">
                <a:solidFill>
                  <a:srgbClr val="FFFFFF"/>
                </a:solidFill>
                <a:latin typeface="Verdana" panose="020B0604030504040204"/>
                <a:cs typeface="Verdana" panose="020B0604030504040204"/>
              </a:rPr>
              <a:t>cluster</a:t>
            </a:r>
            <a:r>
              <a:rPr sz="2200" spc="-12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to</a:t>
            </a:r>
            <a:r>
              <a:rPr sz="2200" spc="-12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gain</a:t>
            </a:r>
            <a:r>
              <a:rPr sz="2200" spc="-12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insights</a:t>
            </a:r>
            <a:r>
              <a:rPr sz="2200" spc="-12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into</a:t>
            </a:r>
            <a:r>
              <a:rPr sz="2200" spc="-12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distinct</a:t>
            </a:r>
            <a:r>
              <a:rPr sz="2200" spc="-120" dirty="0">
                <a:solidFill>
                  <a:srgbClr val="FFFFFF"/>
                </a:solidFill>
                <a:latin typeface="Verdana" panose="020B0604030504040204"/>
                <a:cs typeface="Verdana" panose="020B0604030504040204"/>
              </a:rPr>
              <a:t> </a:t>
            </a:r>
            <a:r>
              <a:rPr sz="2200" spc="-10" dirty="0">
                <a:solidFill>
                  <a:srgbClr val="FFFFFF"/>
                </a:solidFill>
                <a:latin typeface="Verdana" panose="020B0604030504040204"/>
                <a:cs typeface="Verdana" panose="020B0604030504040204"/>
              </a:rPr>
              <a:t>segments.</a:t>
            </a:r>
            <a:r>
              <a:rPr sz="2200" spc="-120" dirty="0">
                <a:solidFill>
                  <a:srgbClr val="FFFFFF"/>
                </a:solidFill>
                <a:latin typeface="Verdana" panose="020B0604030504040204"/>
                <a:cs typeface="Verdana" panose="020B0604030504040204"/>
              </a:rPr>
              <a:t> </a:t>
            </a:r>
            <a:r>
              <a:rPr sz="2200" spc="-35" dirty="0">
                <a:solidFill>
                  <a:srgbClr val="FFFFFF"/>
                </a:solidFill>
                <a:latin typeface="Verdana" panose="020B0604030504040204"/>
                <a:cs typeface="Verdana" panose="020B0604030504040204"/>
              </a:rPr>
              <a:t>This</a:t>
            </a:r>
            <a:r>
              <a:rPr sz="2200" spc="-12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step</a:t>
            </a:r>
            <a:r>
              <a:rPr sz="2200" spc="-120" dirty="0">
                <a:solidFill>
                  <a:srgbClr val="FFFFFF"/>
                </a:solidFill>
                <a:latin typeface="Verdana" panose="020B0604030504040204"/>
                <a:cs typeface="Verdana" panose="020B0604030504040204"/>
              </a:rPr>
              <a:t> </a:t>
            </a:r>
            <a:r>
              <a:rPr sz="2200" spc="-10" dirty="0">
                <a:solidFill>
                  <a:srgbClr val="FFFFFF"/>
                </a:solidFill>
                <a:latin typeface="Verdana" panose="020B0604030504040204"/>
                <a:cs typeface="Verdana" panose="020B0604030504040204"/>
              </a:rPr>
              <a:t>involves </a:t>
            </a:r>
            <a:r>
              <a:rPr sz="2200" dirty="0">
                <a:solidFill>
                  <a:srgbClr val="FFFFFF"/>
                </a:solidFill>
                <a:latin typeface="Verdana" panose="020B0604030504040204"/>
                <a:cs typeface="Verdana" panose="020B0604030504040204"/>
              </a:rPr>
              <a:t>proﬁling</a:t>
            </a:r>
            <a:r>
              <a:rPr sz="2200" spc="-80" dirty="0">
                <a:solidFill>
                  <a:srgbClr val="FFFFFF"/>
                </a:solidFill>
                <a:latin typeface="Verdana" panose="020B0604030504040204"/>
                <a:cs typeface="Verdana" panose="020B0604030504040204"/>
              </a:rPr>
              <a:t> </a:t>
            </a:r>
            <a:r>
              <a:rPr sz="2200" spc="50" dirty="0">
                <a:solidFill>
                  <a:srgbClr val="FFFFFF"/>
                </a:solidFill>
                <a:latin typeface="Verdana" panose="020B0604030504040204"/>
                <a:cs typeface="Verdana" panose="020B0604030504040204"/>
              </a:rPr>
              <a:t>and</a:t>
            </a:r>
            <a:r>
              <a:rPr sz="2200" spc="-80"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labeling</a:t>
            </a:r>
            <a:r>
              <a:rPr sz="2200" spc="-75" dirty="0">
                <a:solidFill>
                  <a:srgbClr val="FFFFFF"/>
                </a:solidFill>
                <a:latin typeface="Verdana" panose="020B0604030504040204"/>
                <a:cs typeface="Verdana" panose="020B0604030504040204"/>
              </a:rPr>
              <a:t> </a:t>
            </a:r>
            <a:r>
              <a:rPr sz="2200" spc="-20" dirty="0">
                <a:solidFill>
                  <a:srgbClr val="FFFFFF"/>
                </a:solidFill>
                <a:latin typeface="Verdana" panose="020B0604030504040204"/>
                <a:cs typeface="Verdana" panose="020B0604030504040204"/>
              </a:rPr>
              <a:t>clusters</a:t>
            </a:r>
            <a:r>
              <a:rPr sz="2200" spc="-80" dirty="0">
                <a:solidFill>
                  <a:srgbClr val="FFFFFF"/>
                </a:solidFill>
                <a:latin typeface="Verdana" panose="020B0604030504040204"/>
                <a:cs typeface="Verdana" panose="020B0604030504040204"/>
              </a:rPr>
              <a:t> </a:t>
            </a:r>
            <a:r>
              <a:rPr sz="2200" spc="-35" dirty="0">
                <a:solidFill>
                  <a:srgbClr val="FFFFFF"/>
                </a:solidFill>
                <a:latin typeface="Verdana" panose="020B0604030504040204"/>
                <a:cs typeface="Verdana" panose="020B0604030504040204"/>
              </a:rPr>
              <a:t>for</a:t>
            </a:r>
            <a:r>
              <a:rPr sz="2200" spc="-75" dirty="0">
                <a:solidFill>
                  <a:srgbClr val="FFFFFF"/>
                </a:solidFill>
                <a:latin typeface="Verdana" panose="020B0604030504040204"/>
                <a:cs typeface="Verdana" panose="020B0604030504040204"/>
              </a:rPr>
              <a:t> </a:t>
            </a:r>
            <a:r>
              <a:rPr sz="2200" dirty="0">
                <a:solidFill>
                  <a:srgbClr val="FFFFFF"/>
                </a:solidFill>
                <a:latin typeface="Verdana" panose="020B0604030504040204"/>
                <a:cs typeface="Verdana" panose="020B0604030504040204"/>
              </a:rPr>
              <a:t>actionable</a:t>
            </a:r>
            <a:r>
              <a:rPr sz="2200" spc="-80" dirty="0">
                <a:solidFill>
                  <a:srgbClr val="FFFFFF"/>
                </a:solidFill>
                <a:latin typeface="Verdana" panose="020B0604030504040204"/>
                <a:cs typeface="Verdana" panose="020B0604030504040204"/>
              </a:rPr>
              <a:t> </a:t>
            </a:r>
            <a:r>
              <a:rPr sz="2200" spc="-10" dirty="0">
                <a:solidFill>
                  <a:srgbClr val="FFFFFF"/>
                </a:solidFill>
                <a:latin typeface="Verdana" panose="020B0604030504040204"/>
                <a:cs typeface="Verdana" panose="020B0604030504040204"/>
              </a:rPr>
              <a:t>marketing strategies.</a:t>
            </a:r>
            <a:endParaRPr sz="2200">
              <a:latin typeface="Verdana" panose="020B0604030504040204"/>
              <a:cs typeface="Verdana" panose="020B0604030504040204"/>
            </a:endParaRPr>
          </a:p>
        </p:txBody>
      </p:sp>
      <p:pic>
        <p:nvPicPr>
          <p:cNvPr id="5" name="object 5"/>
          <p:cNvPicPr/>
          <p:nvPr/>
        </p:nvPicPr>
        <p:blipFill>
          <a:blip r:embed="rId2" cstate="print"/>
          <a:stretch>
            <a:fillRect/>
          </a:stretch>
        </p:blipFill>
        <p:spPr>
          <a:xfrm>
            <a:off x="3828897" y="5269456"/>
            <a:ext cx="10629899" cy="38481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4340</Words>
  <Application>WPS Presentation</Application>
  <PresentationFormat>On-screen Show (4:3)</PresentationFormat>
  <Paragraphs>78</Paragraphs>
  <Slides>16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SimSun</vt:lpstr>
      <vt:lpstr>Wingdings</vt:lpstr>
      <vt:lpstr>Tahoma</vt:lpstr>
      <vt:lpstr>Verdana</vt:lpstr>
      <vt:lpstr>Microsoft YaHei</vt:lpstr>
      <vt:lpstr>Arial Unicode MS</vt:lpstr>
      <vt:lpstr>Calibri</vt:lpstr>
      <vt:lpstr>Arial Black</vt:lpstr>
      <vt:lpstr>Trebuchet MS</vt:lpstr>
      <vt:lpstr>Office Theme</vt:lpstr>
      <vt:lpstr>Customer Segmentation Using K- means Clustering</vt:lpstr>
      <vt:lpstr>PowerPoint 演示文稿</vt:lpstr>
      <vt:lpstr>Introduction</vt:lpstr>
      <vt:lpstr>Understanding K- means Clustering</vt:lpstr>
      <vt:lpstr>PowerPoint 演示文稿</vt:lpstr>
      <vt:lpstr>Data Preprocessing</vt:lpstr>
      <vt:lpstr>Feature Selection</vt:lpstr>
      <vt:lpstr>Choosing the Optimal K</vt:lpstr>
      <vt:lpstr>Interpreting Cluster Results</vt:lpstr>
      <vt:lpstr>Targeted Marketing Strategies</vt:lpstr>
      <vt:lpstr>Personalized Customer Experiences</vt:lpstr>
      <vt:lpstr>Measuring Segment Performance</vt:lpstr>
      <vt:lpstr>Challenges and Limitations</vt:lpstr>
      <vt:lpstr>Future Trends in Customer Segmentation</vt:lpstr>
      <vt:lpstr>Conclusion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Using K- means Clustering</dc:title>
  <dc:creator/>
  <cp:lastModifiedBy>Sangramkeshari Ojha</cp:lastModifiedBy>
  <cp:revision>8</cp:revision>
  <dcterms:created xsi:type="dcterms:W3CDTF">2024-03-14T10:11:00Z</dcterms:created>
  <dcterms:modified xsi:type="dcterms:W3CDTF">2024-04-11T18:10:45Z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2024-03-14T11:00:00Z</vt:filetime>
  </property>
  <property fmtid="{D5CDD505-2E9C-101B-9397-08002B2CF9AE}" pid="3" name="Creator">
    <vt:lpwstr>Chromium</vt:lpwstr>
  </property>
  <property fmtid="{D5CDD505-2E9C-101B-9397-08002B2CF9AE}" pid="4" name="LastSaved">
    <vt:filetime>2024-03-14T11:00:00Z</vt:filetime>
  </property>
  <property fmtid="{D5CDD505-2E9C-101B-9397-08002B2CF9AE}" pid="5" name="Producer">
    <vt:lpwstr>GPL Ghostscript 10.02.0</vt:lpwstr>
  </property>
  <property fmtid="{D5CDD505-2E9C-101B-9397-08002B2CF9AE}" pid="6" name="ICV">
    <vt:lpwstr>AA2D1FF0095F4476A23D00946394207E_13</vt:lpwstr>
  </property>
  <property fmtid="{D5CDD505-2E9C-101B-9397-08002B2CF9AE}" pid="7" name="KSOProductBuildVer">
    <vt:lpwstr>1033-12.2.0.13472</vt:lpwstr>
  </property>
</Properties>
</file>